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17"/>
  </p:notesMasterIdLst>
  <p:sldIdLst>
    <p:sldId id="256" r:id="rId2"/>
    <p:sldId id="257" r:id="rId3"/>
    <p:sldId id="258" r:id="rId4"/>
    <p:sldId id="259" r:id="rId5"/>
    <p:sldId id="264" r:id="rId6"/>
    <p:sldId id="260" r:id="rId7"/>
    <p:sldId id="265" r:id="rId8"/>
    <p:sldId id="266" r:id="rId9"/>
    <p:sldId id="261" r:id="rId10"/>
    <p:sldId id="262" r:id="rId11"/>
    <p:sldId id="267" r:id="rId12"/>
    <p:sldId id="268" r:id="rId13"/>
    <p:sldId id="269" r:id="rId14"/>
    <p:sldId id="270" r:id="rId15"/>
    <p:sldId id="26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72933"/>
  </p:normalViewPr>
  <p:slideViewPr>
    <p:cSldViewPr snapToGrid="0">
      <p:cViewPr varScale="1">
        <p:scale>
          <a:sx n="82" d="100"/>
          <a:sy n="82" d="100"/>
        </p:scale>
        <p:origin x="166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E14777-0415-F741-940C-685558C24EA1}" type="datetimeFigureOut">
              <a:rPr lang="en-US" smtClean="0"/>
              <a:t>3/8/2024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8921B4-5FC2-A248-8069-4602B3FBFF90}" type="slidenum">
              <a:rPr lang="en-US" smtClean="0"/>
              <a:t>‹#›</a:t>
            </a:fld>
            <a:endParaRPr lang="en-US"/>
          </a:p>
        </p:txBody>
      </p:sp>
    </p:spTree>
    <p:extLst>
      <p:ext uri="{BB962C8B-B14F-4D97-AF65-F5344CB8AC3E}">
        <p14:creationId xmlns:p14="http://schemas.microsoft.com/office/powerpoint/2010/main" val="30829287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921B4-5FC2-A248-8069-4602B3FBFF90}" type="slidenum">
              <a:rPr lang="en-US" smtClean="0"/>
              <a:t>2</a:t>
            </a:fld>
            <a:endParaRPr lang="en-US"/>
          </a:p>
        </p:txBody>
      </p:sp>
    </p:spTree>
    <p:extLst>
      <p:ext uri="{BB962C8B-B14F-4D97-AF65-F5344CB8AC3E}">
        <p14:creationId xmlns:p14="http://schemas.microsoft.com/office/powerpoint/2010/main" val="2085777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2800" b="0" i="0" dirty="0">
                <a:solidFill>
                  <a:srgbClr val="3C4043"/>
                </a:solidFill>
                <a:effectLst/>
                <a:latin typeface="Inter"/>
              </a:rPr>
              <a:t>One significant shortcoming in the data set is the ratio of male species images to female species images.</a:t>
            </a:r>
          </a:p>
          <a:p>
            <a:pPr marL="171450" indent="-171450">
              <a:buFont typeface="Arial" panose="020B0604020202020204" pitchFamily="34" charset="0"/>
              <a:buChar char="•"/>
            </a:pPr>
            <a:r>
              <a:rPr lang="en-US" sz="2800" b="0" i="0" dirty="0">
                <a:solidFill>
                  <a:srgbClr val="3C4043"/>
                </a:solidFill>
                <a:effectLst/>
                <a:latin typeface="Inter"/>
              </a:rPr>
              <a:t>About 80% of the images are of the male and 20% of the female.</a:t>
            </a:r>
          </a:p>
          <a:p>
            <a:pPr marL="171450" indent="-171450">
              <a:buFont typeface="Arial" panose="020B0604020202020204" pitchFamily="34" charset="0"/>
              <a:buChar char="•"/>
            </a:pPr>
            <a:r>
              <a:rPr lang="en-US" sz="2800" b="0" i="0" dirty="0">
                <a:solidFill>
                  <a:srgbClr val="3C4043"/>
                </a:solidFill>
                <a:effectLst/>
                <a:latin typeface="Inter"/>
              </a:rPr>
              <a:t>Males typical are far more diversely colored while the females of a species are typically bland.</a:t>
            </a:r>
            <a:endParaRPr lang="en-US" sz="1800" dirty="0"/>
          </a:p>
        </p:txBody>
      </p:sp>
      <p:sp>
        <p:nvSpPr>
          <p:cNvPr id="4" name="Slide Number Placeholder 3"/>
          <p:cNvSpPr>
            <a:spLocks noGrp="1"/>
          </p:cNvSpPr>
          <p:nvPr>
            <p:ph type="sldNum" sz="quarter" idx="5"/>
          </p:nvPr>
        </p:nvSpPr>
        <p:spPr/>
        <p:txBody>
          <a:bodyPr/>
          <a:lstStyle/>
          <a:p>
            <a:fld id="{9C8921B4-5FC2-A248-8069-4602B3FBFF90}" type="slidenum">
              <a:rPr lang="en-US" smtClean="0"/>
              <a:t>3</a:t>
            </a:fld>
            <a:endParaRPr lang="en-US"/>
          </a:p>
        </p:txBody>
      </p:sp>
    </p:spTree>
    <p:extLst>
      <p:ext uri="{BB962C8B-B14F-4D97-AF65-F5344CB8AC3E}">
        <p14:creationId xmlns:p14="http://schemas.microsoft.com/office/powerpoint/2010/main" val="2124533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evaluate how well a complex model would perform on our dataset, we used a pre-trained EfficentNetB0 model with ImageNet weights. After only 5 epochs the model was already predicting with 98% accuracy indicating this was a problem that would lend itself well to neural networks.</a:t>
            </a:r>
          </a:p>
        </p:txBody>
      </p:sp>
      <p:sp>
        <p:nvSpPr>
          <p:cNvPr id="4" name="Slide Number Placeholder 3"/>
          <p:cNvSpPr>
            <a:spLocks noGrp="1"/>
          </p:cNvSpPr>
          <p:nvPr>
            <p:ph type="sldNum" sz="quarter" idx="5"/>
          </p:nvPr>
        </p:nvSpPr>
        <p:spPr/>
        <p:txBody>
          <a:bodyPr/>
          <a:lstStyle/>
          <a:p>
            <a:fld id="{9C8921B4-5FC2-A248-8069-4602B3FBFF90}" type="slidenum">
              <a:rPr lang="en-US" smtClean="0"/>
              <a:t>4</a:t>
            </a:fld>
            <a:endParaRPr lang="en-US"/>
          </a:p>
        </p:txBody>
      </p:sp>
    </p:spTree>
    <p:extLst>
      <p:ext uri="{BB962C8B-B14F-4D97-AF65-F5344CB8AC3E}">
        <p14:creationId xmlns:p14="http://schemas.microsoft.com/office/powerpoint/2010/main" val="1292521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starting point, we trained a very simple model with 1 convolutional layer, a MaxPooling layer, and softmax layer.</a:t>
            </a:r>
          </a:p>
          <a:p>
            <a:endParaRPr lang="en-US" dirty="0"/>
          </a:p>
          <a:p>
            <a:r>
              <a:rPr lang="en-US" dirty="0"/>
              <a:t>Using early stopping, we achieved a validation accuracy of 81% and a loss of .8571 after 21 epochs. </a:t>
            </a:r>
          </a:p>
        </p:txBody>
      </p:sp>
      <p:sp>
        <p:nvSpPr>
          <p:cNvPr id="4" name="Slide Number Placeholder 3"/>
          <p:cNvSpPr>
            <a:spLocks noGrp="1"/>
          </p:cNvSpPr>
          <p:nvPr>
            <p:ph type="sldNum" sz="quarter" idx="5"/>
          </p:nvPr>
        </p:nvSpPr>
        <p:spPr/>
        <p:txBody>
          <a:bodyPr/>
          <a:lstStyle/>
          <a:p>
            <a:fld id="{9C8921B4-5FC2-A248-8069-4602B3FBFF90}" type="slidenum">
              <a:rPr lang="en-US" smtClean="0"/>
              <a:t>5</a:t>
            </a:fld>
            <a:endParaRPr lang="en-US"/>
          </a:p>
        </p:txBody>
      </p:sp>
    </p:spTree>
    <p:extLst>
      <p:ext uri="{BB962C8B-B14F-4D97-AF65-F5344CB8AC3E}">
        <p14:creationId xmlns:p14="http://schemas.microsoft.com/office/powerpoint/2010/main" val="2175956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21 Epochs, while the model had not settled completely on convergence, it was showing a tendency to overfitting.</a:t>
            </a:r>
          </a:p>
        </p:txBody>
      </p:sp>
      <p:sp>
        <p:nvSpPr>
          <p:cNvPr id="4" name="Slide Number Placeholder 3"/>
          <p:cNvSpPr>
            <a:spLocks noGrp="1"/>
          </p:cNvSpPr>
          <p:nvPr>
            <p:ph type="sldNum" sz="quarter" idx="5"/>
          </p:nvPr>
        </p:nvSpPr>
        <p:spPr/>
        <p:txBody>
          <a:bodyPr/>
          <a:lstStyle/>
          <a:p>
            <a:fld id="{9C8921B4-5FC2-A248-8069-4602B3FBFF90}" type="slidenum">
              <a:rPr lang="en-US" smtClean="0"/>
              <a:t>6</a:t>
            </a:fld>
            <a:endParaRPr lang="en-US"/>
          </a:p>
        </p:txBody>
      </p:sp>
    </p:spTree>
    <p:extLst>
      <p:ext uri="{BB962C8B-B14F-4D97-AF65-F5344CB8AC3E}">
        <p14:creationId xmlns:p14="http://schemas.microsoft.com/office/powerpoint/2010/main" val="2288846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several classes did poorly, Bald Eagle was the worst with 0 correct classifications. Examining the birds it was confused as, some made sense such as the flying bald eagle confused for a flying ibis, and the brown and white of the eagle and pigeon being matched. Some others however were rather confusing, like the eagle being confused with a parakeet. </a:t>
            </a:r>
          </a:p>
        </p:txBody>
      </p:sp>
      <p:sp>
        <p:nvSpPr>
          <p:cNvPr id="4" name="Slide Number Placeholder 3"/>
          <p:cNvSpPr>
            <a:spLocks noGrp="1"/>
          </p:cNvSpPr>
          <p:nvPr>
            <p:ph type="sldNum" sz="quarter" idx="5"/>
          </p:nvPr>
        </p:nvSpPr>
        <p:spPr/>
        <p:txBody>
          <a:bodyPr/>
          <a:lstStyle/>
          <a:p>
            <a:fld id="{9C8921B4-5FC2-A248-8069-4602B3FBFF90}" type="slidenum">
              <a:rPr lang="en-US" smtClean="0"/>
              <a:t>7</a:t>
            </a:fld>
            <a:endParaRPr lang="en-US"/>
          </a:p>
        </p:txBody>
      </p:sp>
    </p:spTree>
    <p:extLst>
      <p:ext uri="{BB962C8B-B14F-4D97-AF65-F5344CB8AC3E}">
        <p14:creationId xmlns:p14="http://schemas.microsoft.com/office/powerpoint/2010/main" val="3121731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Comparing the worst predicted classes to the best, it appeared the model was only picking out highly distinctive features. Very bright patches of color, specific poses, etc. The images that were poorly classified appeared to be of birds with very muted colors and very close up, cropped images. </a:t>
            </a:r>
          </a:p>
        </p:txBody>
      </p:sp>
      <p:sp>
        <p:nvSpPr>
          <p:cNvPr id="4" name="Slide Number Placeholder 3"/>
          <p:cNvSpPr>
            <a:spLocks noGrp="1"/>
          </p:cNvSpPr>
          <p:nvPr>
            <p:ph type="sldNum" sz="quarter" idx="5"/>
          </p:nvPr>
        </p:nvSpPr>
        <p:spPr/>
        <p:txBody>
          <a:bodyPr/>
          <a:lstStyle/>
          <a:p>
            <a:fld id="{9C8921B4-5FC2-A248-8069-4602B3FBFF90}" type="slidenum">
              <a:rPr lang="en-US" smtClean="0"/>
              <a:t>8</a:t>
            </a:fld>
            <a:endParaRPr lang="en-US"/>
          </a:p>
        </p:txBody>
      </p:sp>
    </p:spTree>
    <p:extLst>
      <p:ext uri="{BB962C8B-B14F-4D97-AF65-F5344CB8AC3E}">
        <p14:creationId xmlns:p14="http://schemas.microsoft.com/office/powerpoint/2010/main" val="105385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our evaluation, it was apparent that the model was only learning very shallow features and making its predictions on those. This worked very well for our birds that were very distinctive, but meant that the more muted birds were very poorly classified. </a:t>
            </a:r>
          </a:p>
          <a:p>
            <a:endParaRPr lang="en-US" dirty="0"/>
          </a:p>
          <a:p>
            <a:r>
              <a:rPr lang="en-US" dirty="0"/>
              <a:t>In order to get the model to recognize more features, we increased the complexity of our model. We added more layers to allow the model to differentiate features better, and added a second fully connected layer before the classification layer to assist with dimensionality reduction and to extract more information from the full image.</a:t>
            </a:r>
          </a:p>
        </p:txBody>
      </p:sp>
      <p:sp>
        <p:nvSpPr>
          <p:cNvPr id="4" name="Slide Number Placeholder 3"/>
          <p:cNvSpPr>
            <a:spLocks noGrp="1"/>
          </p:cNvSpPr>
          <p:nvPr>
            <p:ph type="sldNum" sz="quarter" idx="5"/>
          </p:nvPr>
        </p:nvSpPr>
        <p:spPr/>
        <p:txBody>
          <a:bodyPr/>
          <a:lstStyle/>
          <a:p>
            <a:fld id="{9C8921B4-5FC2-A248-8069-4602B3FBFF90}" type="slidenum">
              <a:rPr lang="en-US" smtClean="0"/>
              <a:t>9</a:t>
            </a:fld>
            <a:endParaRPr lang="en-US"/>
          </a:p>
        </p:txBody>
      </p:sp>
    </p:spTree>
    <p:extLst>
      <p:ext uri="{BB962C8B-B14F-4D97-AF65-F5344CB8AC3E}">
        <p14:creationId xmlns:p14="http://schemas.microsoft.com/office/powerpoint/2010/main" val="3360233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8921B4-5FC2-A248-8069-4602B3FBFF90}" type="slidenum">
              <a:rPr lang="en-US" smtClean="0"/>
              <a:t>11</a:t>
            </a:fld>
            <a:endParaRPr lang="en-US"/>
          </a:p>
        </p:txBody>
      </p:sp>
    </p:spTree>
    <p:extLst>
      <p:ext uri="{BB962C8B-B14F-4D97-AF65-F5344CB8AC3E}">
        <p14:creationId xmlns:p14="http://schemas.microsoft.com/office/powerpoint/2010/main" val="3094222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48002-315D-49B1-B10F-137139C4BF9E}"/>
              </a:ext>
            </a:extLst>
          </p:cNvPr>
          <p:cNvSpPr>
            <a:spLocks noGrp="1"/>
          </p:cNvSpPr>
          <p:nvPr>
            <p:ph type="ctrTitle"/>
          </p:nvPr>
        </p:nvSpPr>
        <p:spPr>
          <a:xfrm>
            <a:off x="854896" y="1122363"/>
            <a:ext cx="7276733" cy="3381398"/>
          </a:xfrm>
        </p:spPr>
        <p:txBody>
          <a:bodyPr anchor="b">
            <a:normAutofit/>
          </a:bodyPr>
          <a:lstStyle>
            <a:lvl1pPr algn="l">
              <a:defRPr sz="4800" cap="none" spc="0" baseline="0"/>
            </a:lvl1pPr>
          </a:lstStyle>
          <a:p>
            <a:r>
              <a:rPr lang="en-US" dirty="0"/>
              <a:t>Click to edit Master title style</a:t>
            </a:r>
          </a:p>
        </p:txBody>
      </p:sp>
      <p:sp>
        <p:nvSpPr>
          <p:cNvPr id="3" name="Subtitle 2">
            <a:extLst>
              <a:ext uri="{FF2B5EF4-FFF2-40B4-BE49-F238E27FC236}">
                <a16:creationId xmlns:a16="http://schemas.microsoft.com/office/drawing/2014/main" id="{804535E0-4D9C-4DCA-8569-64503C5DC1D4}"/>
              </a:ext>
            </a:extLst>
          </p:cNvPr>
          <p:cNvSpPr>
            <a:spLocks noGrp="1"/>
          </p:cNvSpPr>
          <p:nvPr>
            <p:ph type="subTitle" idx="1"/>
          </p:nvPr>
        </p:nvSpPr>
        <p:spPr>
          <a:xfrm>
            <a:off x="854894" y="4612942"/>
            <a:ext cx="7276733" cy="1181683"/>
          </a:xfrm>
        </p:spPr>
        <p:txBody>
          <a:bodyPr>
            <a:normAutofit/>
          </a:bodyPr>
          <a:lstStyle>
            <a:lvl1pPr marL="0" indent="0" algn="l">
              <a:buNone/>
              <a:defRPr sz="18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F283B68-70CF-4A98-948C-6EA4BD68D2BC}"/>
              </a:ext>
            </a:extLst>
          </p:cNvPr>
          <p:cNvSpPr>
            <a:spLocks noGrp="1"/>
          </p:cNvSpPr>
          <p:nvPr>
            <p:ph type="dt" sz="half" idx="10"/>
          </p:nvPr>
        </p:nvSpPr>
        <p:spPr/>
        <p:txBody>
          <a:bodyPr/>
          <a:lstStyle/>
          <a:p>
            <a:fld id="{326951E3-958F-4611-B170-D081BA0250F9}" type="datetimeFigureOut">
              <a:rPr lang="en-US" smtClean="0"/>
              <a:t>3/8/2024</a:t>
            </a:fld>
            <a:endParaRPr lang="en-US"/>
          </a:p>
        </p:txBody>
      </p:sp>
      <p:sp>
        <p:nvSpPr>
          <p:cNvPr id="5" name="Footer Placeholder 4">
            <a:extLst>
              <a:ext uri="{FF2B5EF4-FFF2-40B4-BE49-F238E27FC236}">
                <a16:creationId xmlns:a16="http://schemas.microsoft.com/office/drawing/2014/main" id="{B3EC2EF9-7F83-4AD3-B3F6-B9D4618D6E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1B751B-3464-41CD-B728-A72BB191E29F}"/>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4454998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B5731-248B-49C2-93DE-8A3260C9FB3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46D4D5C5-3D5A-4F3D-8A08-7053DACF1F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9E5372-3FC6-4227-B2DD-6CB24E65178F}"/>
              </a:ext>
            </a:extLst>
          </p:cNvPr>
          <p:cNvSpPr>
            <a:spLocks noGrp="1"/>
          </p:cNvSpPr>
          <p:nvPr>
            <p:ph type="dt" sz="half" idx="10"/>
          </p:nvPr>
        </p:nvSpPr>
        <p:spPr/>
        <p:txBody>
          <a:bodyPr/>
          <a:lstStyle/>
          <a:p>
            <a:fld id="{326951E3-958F-4611-B170-D081BA0250F9}" type="datetimeFigureOut">
              <a:rPr lang="en-US" smtClean="0"/>
              <a:t>3/8/2024</a:t>
            </a:fld>
            <a:endParaRPr lang="en-US"/>
          </a:p>
        </p:txBody>
      </p:sp>
      <p:sp>
        <p:nvSpPr>
          <p:cNvPr id="5" name="Footer Placeholder 4">
            <a:extLst>
              <a:ext uri="{FF2B5EF4-FFF2-40B4-BE49-F238E27FC236}">
                <a16:creationId xmlns:a16="http://schemas.microsoft.com/office/drawing/2014/main" id="{B7C1B1B1-B637-4E46-B64C-F082B54C20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5567AD-4B78-41F6-B814-726D4BD4CE5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000078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674D5E-67E6-4C23-B80A-0C66B53315EB}"/>
              </a:ext>
            </a:extLst>
          </p:cNvPr>
          <p:cNvSpPr>
            <a:spLocks noGrp="1"/>
          </p:cNvSpPr>
          <p:nvPr>
            <p:ph type="title" orient="vert"/>
          </p:nvPr>
        </p:nvSpPr>
        <p:spPr>
          <a:xfrm>
            <a:off x="8724900" y="876299"/>
            <a:ext cx="2628900" cy="5181601"/>
          </a:xfrm>
        </p:spPr>
        <p:txBody>
          <a:bodyPr vert="eaVert" anchor="b"/>
          <a:lstStyle/>
          <a:p>
            <a:r>
              <a:rPr lang="en-US" dirty="0"/>
              <a:t>Click to edit Master title style</a:t>
            </a:r>
          </a:p>
        </p:txBody>
      </p:sp>
      <p:sp>
        <p:nvSpPr>
          <p:cNvPr id="3" name="Vertical Text Placeholder 2">
            <a:extLst>
              <a:ext uri="{FF2B5EF4-FFF2-40B4-BE49-F238E27FC236}">
                <a16:creationId xmlns:a16="http://schemas.microsoft.com/office/drawing/2014/main" id="{42FEFF2A-08E8-447D-85C7-7D5A9C422C9D}"/>
              </a:ext>
            </a:extLst>
          </p:cNvPr>
          <p:cNvSpPr>
            <a:spLocks noGrp="1"/>
          </p:cNvSpPr>
          <p:nvPr>
            <p:ph type="body" orient="vert" idx="1"/>
          </p:nvPr>
        </p:nvSpPr>
        <p:spPr>
          <a:xfrm>
            <a:off x="838200" y="876299"/>
            <a:ext cx="7734300" cy="51816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D40030D-E580-4B0C-B5A8-2C8A094D9D8A}"/>
              </a:ext>
            </a:extLst>
          </p:cNvPr>
          <p:cNvSpPr>
            <a:spLocks noGrp="1"/>
          </p:cNvSpPr>
          <p:nvPr>
            <p:ph type="dt" sz="half" idx="10"/>
          </p:nvPr>
        </p:nvSpPr>
        <p:spPr/>
        <p:txBody>
          <a:bodyPr/>
          <a:lstStyle/>
          <a:p>
            <a:fld id="{326951E3-958F-4611-B170-D081BA0250F9}" type="datetimeFigureOut">
              <a:rPr lang="en-US" smtClean="0"/>
              <a:t>3/8/2024</a:t>
            </a:fld>
            <a:endParaRPr lang="en-US"/>
          </a:p>
        </p:txBody>
      </p:sp>
      <p:sp>
        <p:nvSpPr>
          <p:cNvPr id="5" name="Footer Placeholder 4">
            <a:extLst>
              <a:ext uri="{FF2B5EF4-FFF2-40B4-BE49-F238E27FC236}">
                <a16:creationId xmlns:a16="http://schemas.microsoft.com/office/drawing/2014/main" id="{4F2DCAEB-1B6E-492E-918E-47179AF48A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AE4A38-A745-436E-9E33-63B9F81C091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155570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BFD42-94A9-4345-AF38-7D562B502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64C458-A63B-4032-B4EC-732DAC188C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855B5-7F2F-408B-800D-92CB34B99234}"/>
              </a:ext>
            </a:extLst>
          </p:cNvPr>
          <p:cNvSpPr>
            <a:spLocks noGrp="1"/>
          </p:cNvSpPr>
          <p:nvPr>
            <p:ph type="dt" sz="half" idx="10"/>
          </p:nvPr>
        </p:nvSpPr>
        <p:spPr/>
        <p:txBody>
          <a:bodyPr/>
          <a:lstStyle/>
          <a:p>
            <a:fld id="{326951E3-958F-4611-B170-D081BA0250F9}" type="datetimeFigureOut">
              <a:rPr lang="en-US" smtClean="0"/>
              <a:t>3/8/2024</a:t>
            </a:fld>
            <a:endParaRPr lang="en-US"/>
          </a:p>
        </p:txBody>
      </p:sp>
      <p:sp>
        <p:nvSpPr>
          <p:cNvPr id="5" name="Footer Placeholder 4">
            <a:extLst>
              <a:ext uri="{FF2B5EF4-FFF2-40B4-BE49-F238E27FC236}">
                <a16:creationId xmlns:a16="http://schemas.microsoft.com/office/drawing/2014/main" id="{5C203412-EA6B-43CA-8B3A-F502587CB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46E9EE-F895-4ECE-B4B2-586D65ED843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731471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8193F-AFAD-4A9A-B0EF-530DFB19D8DD}"/>
              </a:ext>
            </a:extLst>
          </p:cNvPr>
          <p:cNvSpPr>
            <a:spLocks noGrp="1"/>
          </p:cNvSpPr>
          <p:nvPr>
            <p:ph type="title"/>
          </p:nvPr>
        </p:nvSpPr>
        <p:spPr>
          <a:xfrm>
            <a:off x="831849" y="876299"/>
            <a:ext cx="7876722" cy="3713165"/>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EFD1BBE4-9FC1-4F89-B120-1C49D816FDB9}"/>
              </a:ext>
            </a:extLst>
          </p:cNvPr>
          <p:cNvSpPr>
            <a:spLocks noGrp="1"/>
          </p:cNvSpPr>
          <p:nvPr>
            <p:ph type="body" idx="1"/>
          </p:nvPr>
        </p:nvSpPr>
        <p:spPr>
          <a:xfrm>
            <a:off x="831850" y="4746170"/>
            <a:ext cx="6781301" cy="1048455"/>
          </a:xfrm>
        </p:spPr>
        <p:txBody>
          <a:bodyPr>
            <a:normAutofit/>
          </a:bodyPr>
          <a:lstStyle>
            <a:lvl1pPr marL="0" indent="0">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13530A6B-E3FD-4920-8128-C263CA1D65D1}"/>
              </a:ext>
            </a:extLst>
          </p:cNvPr>
          <p:cNvSpPr>
            <a:spLocks noGrp="1"/>
          </p:cNvSpPr>
          <p:nvPr>
            <p:ph type="dt" sz="half" idx="10"/>
          </p:nvPr>
        </p:nvSpPr>
        <p:spPr/>
        <p:txBody>
          <a:bodyPr/>
          <a:lstStyle/>
          <a:p>
            <a:fld id="{326951E3-958F-4611-B170-D081BA0250F9}" type="datetimeFigureOut">
              <a:rPr lang="en-US" smtClean="0"/>
              <a:t>3/8/2024</a:t>
            </a:fld>
            <a:endParaRPr lang="en-US"/>
          </a:p>
        </p:txBody>
      </p:sp>
      <p:sp>
        <p:nvSpPr>
          <p:cNvPr id="5" name="Footer Placeholder 4">
            <a:extLst>
              <a:ext uri="{FF2B5EF4-FFF2-40B4-BE49-F238E27FC236}">
                <a16:creationId xmlns:a16="http://schemas.microsoft.com/office/drawing/2014/main" id="{8C166B85-0649-47DB-AD69-458D8F6009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B25931-A293-42E9-BDF5-B2AE121D73AD}"/>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536572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5262B-ECD6-47BB-A6F1-92A6033E93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8B8779-51E9-44D1-9F7B-28F3C6D3C44D}"/>
              </a:ext>
            </a:extLst>
          </p:cNvPr>
          <p:cNvSpPr>
            <a:spLocks noGrp="1"/>
          </p:cNvSpPr>
          <p:nvPr>
            <p:ph sz="half" idx="1"/>
          </p:nvPr>
        </p:nvSpPr>
        <p:spPr>
          <a:xfrm>
            <a:off x="848474" y="2080517"/>
            <a:ext cx="4970124" cy="39773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E8BFB-5295-4C5E-9CB1-E276E9D0E51F}"/>
              </a:ext>
            </a:extLst>
          </p:cNvPr>
          <p:cNvSpPr>
            <a:spLocks noGrp="1"/>
          </p:cNvSpPr>
          <p:nvPr>
            <p:ph sz="half" idx="2"/>
          </p:nvPr>
        </p:nvSpPr>
        <p:spPr>
          <a:xfrm>
            <a:off x="6310899" y="2080517"/>
            <a:ext cx="4970124" cy="39773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5E22BF-1819-4301-B699-EF5A2F4D9BC4}"/>
              </a:ext>
            </a:extLst>
          </p:cNvPr>
          <p:cNvSpPr>
            <a:spLocks noGrp="1"/>
          </p:cNvSpPr>
          <p:nvPr>
            <p:ph type="dt" sz="half" idx="10"/>
          </p:nvPr>
        </p:nvSpPr>
        <p:spPr/>
        <p:txBody>
          <a:bodyPr/>
          <a:lstStyle/>
          <a:p>
            <a:fld id="{326951E3-958F-4611-B170-D081BA0250F9}" type="datetimeFigureOut">
              <a:rPr lang="en-US" smtClean="0"/>
              <a:t>3/8/2024</a:t>
            </a:fld>
            <a:endParaRPr lang="en-US"/>
          </a:p>
        </p:txBody>
      </p:sp>
      <p:sp>
        <p:nvSpPr>
          <p:cNvPr id="6" name="Footer Placeholder 5">
            <a:extLst>
              <a:ext uri="{FF2B5EF4-FFF2-40B4-BE49-F238E27FC236}">
                <a16:creationId xmlns:a16="http://schemas.microsoft.com/office/drawing/2014/main" id="{3600A2DF-39DE-49C3-A213-3E8423C7AC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55D3A8-238B-4A68-A9F9-672D2F06070B}"/>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326887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7D468-D010-4225-B024-DCEF543BCEB9}"/>
              </a:ext>
            </a:extLst>
          </p:cNvPr>
          <p:cNvSpPr>
            <a:spLocks noGrp="1"/>
          </p:cNvSpPr>
          <p:nvPr>
            <p:ph type="title"/>
          </p:nvPr>
        </p:nvSpPr>
        <p:spPr>
          <a:xfrm>
            <a:off x="839788" y="571955"/>
            <a:ext cx="10441236" cy="1398359"/>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73D60A0-FCAB-425A-9ECD-94CDE4F472C6}"/>
              </a:ext>
            </a:extLst>
          </p:cNvPr>
          <p:cNvSpPr>
            <a:spLocks noGrp="1"/>
          </p:cNvSpPr>
          <p:nvPr>
            <p:ph type="body" idx="1"/>
          </p:nvPr>
        </p:nvSpPr>
        <p:spPr>
          <a:xfrm>
            <a:off x="844926" y="1983242"/>
            <a:ext cx="5007110"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16F986B-07CB-4FB0-9419-2AAB318B8A10}"/>
              </a:ext>
            </a:extLst>
          </p:cNvPr>
          <p:cNvSpPr>
            <a:spLocks noGrp="1"/>
          </p:cNvSpPr>
          <p:nvPr>
            <p:ph sz="half" idx="2"/>
          </p:nvPr>
        </p:nvSpPr>
        <p:spPr>
          <a:xfrm>
            <a:off x="850063" y="2813959"/>
            <a:ext cx="5007110"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DA9D784-7968-4E8B-B704-E42EE8F1872F}"/>
              </a:ext>
            </a:extLst>
          </p:cNvPr>
          <p:cNvSpPr>
            <a:spLocks noGrp="1"/>
          </p:cNvSpPr>
          <p:nvPr>
            <p:ph type="body" sz="quarter" idx="3"/>
          </p:nvPr>
        </p:nvSpPr>
        <p:spPr>
          <a:xfrm>
            <a:off x="6249255" y="1983242"/>
            <a:ext cx="5031769"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45754F-08D1-4593-988F-95F0ED1A017D}"/>
              </a:ext>
            </a:extLst>
          </p:cNvPr>
          <p:cNvSpPr>
            <a:spLocks noGrp="1"/>
          </p:cNvSpPr>
          <p:nvPr>
            <p:ph sz="quarter" idx="4"/>
          </p:nvPr>
        </p:nvSpPr>
        <p:spPr>
          <a:xfrm>
            <a:off x="6249255" y="2813959"/>
            <a:ext cx="5031769"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FED2E61-83B4-4C8F-BBFE-D95920342A1B}"/>
              </a:ext>
            </a:extLst>
          </p:cNvPr>
          <p:cNvSpPr>
            <a:spLocks noGrp="1"/>
          </p:cNvSpPr>
          <p:nvPr>
            <p:ph type="dt" sz="half" idx="10"/>
          </p:nvPr>
        </p:nvSpPr>
        <p:spPr/>
        <p:txBody>
          <a:bodyPr/>
          <a:lstStyle/>
          <a:p>
            <a:fld id="{326951E3-958F-4611-B170-D081BA0250F9}" type="datetimeFigureOut">
              <a:rPr lang="en-US" smtClean="0"/>
              <a:t>3/8/2024</a:t>
            </a:fld>
            <a:endParaRPr lang="en-US"/>
          </a:p>
        </p:txBody>
      </p:sp>
      <p:sp>
        <p:nvSpPr>
          <p:cNvPr id="8" name="Footer Placeholder 7">
            <a:extLst>
              <a:ext uri="{FF2B5EF4-FFF2-40B4-BE49-F238E27FC236}">
                <a16:creationId xmlns:a16="http://schemas.microsoft.com/office/drawing/2014/main" id="{5E80C136-A664-4013-8073-B0C6BDEF8C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AE9547-8EE7-461B-9E99-484B11E918A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688424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2E667-0EFA-4EE6-8E4D-20805309A8A4}"/>
              </a:ext>
            </a:extLst>
          </p:cNvPr>
          <p:cNvSpPr>
            <a:spLocks noGrp="1"/>
          </p:cNvSpPr>
          <p:nvPr>
            <p:ph type="title"/>
          </p:nvPr>
        </p:nvSpPr>
        <p:spPr>
          <a:xfrm>
            <a:off x="849759" y="895440"/>
            <a:ext cx="10138451" cy="1832349"/>
          </a:xfrm>
        </p:spPr>
        <p:txBody>
          <a:bodyPr anchor="t">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27EE4825-BB8C-4567-B407-B4452409D7D8}"/>
              </a:ext>
            </a:extLst>
          </p:cNvPr>
          <p:cNvSpPr>
            <a:spLocks noGrp="1"/>
          </p:cNvSpPr>
          <p:nvPr>
            <p:ph type="dt" sz="half" idx="10"/>
          </p:nvPr>
        </p:nvSpPr>
        <p:spPr/>
        <p:txBody>
          <a:bodyPr/>
          <a:lstStyle/>
          <a:p>
            <a:fld id="{326951E3-958F-4611-B170-D081BA0250F9}" type="datetimeFigureOut">
              <a:rPr lang="en-US" smtClean="0"/>
              <a:t>3/8/2024</a:t>
            </a:fld>
            <a:endParaRPr lang="en-US"/>
          </a:p>
        </p:txBody>
      </p:sp>
      <p:sp>
        <p:nvSpPr>
          <p:cNvPr id="4" name="Footer Placeholder 3">
            <a:extLst>
              <a:ext uri="{FF2B5EF4-FFF2-40B4-BE49-F238E27FC236}">
                <a16:creationId xmlns:a16="http://schemas.microsoft.com/office/drawing/2014/main" id="{70838892-25DB-4A4E-9D43-6058C45C53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C3DDDA-48EF-4B42-9980-4762AF5094E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292337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EFA7D9-6801-4DD0-8D7D-505212F466BD}"/>
              </a:ext>
            </a:extLst>
          </p:cNvPr>
          <p:cNvSpPr>
            <a:spLocks noGrp="1"/>
          </p:cNvSpPr>
          <p:nvPr>
            <p:ph type="dt" sz="half" idx="10"/>
          </p:nvPr>
        </p:nvSpPr>
        <p:spPr/>
        <p:txBody>
          <a:bodyPr/>
          <a:lstStyle/>
          <a:p>
            <a:fld id="{326951E3-958F-4611-B170-D081BA0250F9}" type="datetimeFigureOut">
              <a:rPr lang="en-US" smtClean="0"/>
              <a:t>3/8/2024</a:t>
            </a:fld>
            <a:endParaRPr lang="en-US"/>
          </a:p>
        </p:txBody>
      </p:sp>
      <p:sp>
        <p:nvSpPr>
          <p:cNvPr id="3" name="Footer Placeholder 2">
            <a:extLst>
              <a:ext uri="{FF2B5EF4-FFF2-40B4-BE49-F238E27FC236}">
                <a16:creationId xmlns:a16="http://schemas.microsoft.com/office/drawing/2014/main" id="{9E6FA3EA-1519-4178-AC3A-231A5BAA79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423DBE-6FD6-4D60-8336-7843B4BD30B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371473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2D9AE-CA1A-4751-9B33-0AC09CE629C8}"/>
              </a:ext>
            </a:extLst>
          </p:cNvPr>
          <p:cNvSpPr>
            <a:spLocks noGrp="1"/>
          </p:cNvSpPr>
          <p:nvPr>
            <p:ph type="title"/>
          </p:nvPr>
        </p:nvSpPr>
        <p:spPr>
          <a:xfrm>
            <a:off x="839789" y="996948"/>
            <a:ext cx="3046410" cy="1479551"/>
          </a:xfrm>
        </p:spPr>
        <p:txBody>
          <a:bodyPr anchor="t">
            <a:normAutofit/>
          </a:bodyPr>
          <a:lstStyle>
            <a:lvl1pPr>
              <a:lnSpc>
                <a:spcPct val="110000"/>
              </a:lnSpc>
              <a:defRPr sz="2400" cap="all" spc="4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E4DF9941-76E5-42B5-8464-C1A7010D94F0}"/>
              </a:ext>
            </a:extLst>
          </p:cNvPr>
          <p:cNvSpPr>
            <a:spLocks noGrp="1"/>
          </p:cNvSpPr>
          <p:nvPr>
            <p:ph idx="1"/>
          </p:nvPr>
        </p:nvSpPr>
        <p:spPr>
          <a:xfrm>
            <a:off x="5260796" y="876300"/>
            <a:ext cx="5758235" cy="5181599"/>
          </a:xfrm>
        </p:spPr>
        <p:txBody>
          <a:bodyPr>
            <a:normAutofit/>
          </a:bodyPr>
          <a:lstStyle>
            <a:lvl1pPr>
              <a:defRPr sz="3600"/>
            </a:lvl1pPr>
            <a:lvl2pPr>
              <a:defRPr sz="3200"/>
            </a:lvl2pPr>
            <a:lvl3pPr>
              <a:defRPr sz="2800"/>
            </a:lvl3pPr>
            <a:lvl4pPr>
              <a:defRPr sz="2400"/>
            </a:lvl4pPr>
            <a:lvl5pPr>
              <a:defRPr sz="2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84785D8-F112-415F-9AB4-5F2AC060D127}"/>
              </a:ext>
            </a:extLst>
          </p:cNvPr>
          <p:cNvSpPr>
            <a:spLocks noGrp="1"/>
          </p:cNvSpPr>
          <p:nvPr>
            <p:ph type="body" sz="half" idx="2"/>
          </p:nvPr>
        </p:nvSpPr>
        <p:spPr>
          <a:xfrm>
            <a:off x="839789" y="2666144"/>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670A0B3-4E9C-4FAC-B1D1-2673F7B5A10F}"/>
              </a:ext>
            </a:extLst>
          </p:cNvPr>
          <p:cNvSpPr>
            <a:spLocks noGrp="1"/>
          </p:cNvSpPr>
          <p:nvPr>
            <p:ph type="dt" sz="half" idx="10"/>
          </p:nvPr>
        </p:nvSpPr>
        <p:spPr/>
        <p:txBody>
          <a:bodyPr/>
          <a:lstStyle/>
          <a:p>
            <a:fld id="{326951E3-958F-4611-B170-D081BA0250F9}" type="datetimeFigureOut">
              <a:rPr lang="en-US" smtClean="0"/>
              <a:t>3/8/2024</a:t>
            </a:fld>
            <a:endParaRPr lang="en-US"/>
          </a:p>
        </p:txBody>
      </p:sp>
      <p:sp>
        <p:nvSpPr>
          <p:cNvPr id="6" name="Footer Placeholder 5">
            <a:extLst>
              <a:ext uri="{FF2B5EF4-FFF2-40B4-BE49-F238E27FC236}">
                <a16:creationId xmlns:a16="http://schemas.microsoft.com/office/drawing/2014/main" id="{E1AA370A-33F5-48A6-962A-47C0F15D4C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8AD606-A37D-4697-AA7A-EAE4F101A707}"/>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9" name="Straight Connector 8">
            <a:extLst>
              <a:ext uri="{FF2B5EF4-FFF2-40B4-BE49-F238E27FC236}">
                <a16:creationId xmlns:a16="http://schemas.microsoft.com/office/drawing/2014/main" id="{644E0B5E-1030-4A34-AB09-05ACB45CE993}"/>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2645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21D4C-0A93-40A6-9645-5EF7DE6C5977}"/>
              </a:ext>
            </a:extLst>
          </p:cNvPr>
          <p:cNvSpPr>
            <a:spLocks noGrp="1"/>
          </p:cNvSpPr>
          <p:nvPr>
            <p:ph type="title"/>
          </p:nvPr>
        </p:nvSpPr>
        <p:spPr>
          <a:xfrm>
            <a:off x="839789" y="989314"/>
            <a:ext cx="3046409" cy="1487185"/>
          </a:xfrm>
        </p:spPr>
        <p:txBody>
          <a:bodyPr anchor="t">
            <a:normAutofit/>
          </a:bodyPr>
          <a:lstStyle>
            <a:lvl1pPr>
              <a:lnSpc>
                <a:spcPct val="110000"/>
              </a:lnSpc>
              <a:defRPr sz="2400" cap="all" spc="300" baseline="0"/>
            </a:lvl1pPr>
          </a:lstStyle>
          <a:p>
            <a:r>
              <a:rPr lang="en-US" dirty="0"/>
              <a:t>Click to edit Master title style</a:t>
            </a:r>
          </a:p>
        </p:txBody>
      </p:sp>
      <p:sp>
        <p:nvSpPr>
          <p:cNvPr id="3" name="Picture Placeholder 2">
            <a:extLst>
              <a:ext uri="{FF2B5EF4-FFF2-40B4-BE49-F238E27FC236}">
                <a16:creationId xmlns:a16="http://schemas.microsoft.com/office/drawing/2014/main" id="{222F9455-852F-4604-87D4-801E8D5DB502}"/>
              </a:ext>
            </a:extLst>
          </p:cNvPr>
          <p:cNvSpPr>
            <a:spLocks noGrp="1"/>
          </p:cNvSpPr>
          <p:nvPr>
            <p:ph type="pic" idx="1"/>
          </p:nvPr>
        </p:nvSpPr>
        <p:spPr>
          <a:xfrm>
            <a:off x="5334004" y="876300"/>
            <a:ext cx="5943596" cy="5181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48842061-B161-4973-9EE4-76D0B73FC18C}"/>
              </a:ext>
            </a:extLst>
          </p:cNvPr>
          <p:cNvSpPr>
            <a:spLocks noGrp="1"/>
          </p:cNvSpPr>
          <p:nvPr>
            <p:ph type="body" sz="half" idx="2"/>
          </p:nvPr>
        </p:nvSpPr>
        <p:spPr>
          <a:xfrm>
            <a:off x="839789" y="2666143"/>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DDCE2E0-050A-4BC2-91DF-7A00811D28EB}"/>
              </a:ext>
            </a:extLst>
          </p:cNvPr>
          <p:cNvSpPr>
            <a:spLocks noGrp="1"/>
          </p:cNvSpPr>
          <p:nvPr>
            <p:ph type="dt" sz="half" idx="10"/>
          </p:nvPr>
        </p:nvSpPr>
        <p:spPr/>
        <p:txBody>
          <a:bodyPr/>
          <a:lstStyle/>
          <a:p>
            <a:fld id="{326951E3-958F-4611-B170-D081BA0250F9}" type="datetimeFigureOut">
              <a:rPr lang="en-US" smtClean="0"/>
              <a:t>3/8/2024</a:t>
            </a:fld>
            <a:endParaRPr lang="en-US"/>
          </a:p>
        </p:txBody>
      </p:sp>
      <p:sp>
        <p:nvSpPr>
          <p:cNvPr id="6" name="Footer Placeholder 5">
            <a:extLst>
              <a:ext uri="{FF2B5EF4-FFF2-40B4-BE49-F238E27FC236}">
                <a16:creationId xmlns:a16="http://schemas.microsoft.com/office/drawing/2014/main" id="{260AB003-B443-4B96-9DD9-4284E7E1ED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179DBA-16C0-4FFB-B367-B96169B4B005}"/>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13" name="Straight Connector 12">
            <a:extLst>
              <a:ext uri="{FF2B5EF4-FFF2-40B4-BE49-F238E27FC236}">
                <a16:creationId xmlns:a16="http://schemas.microsoft.com/office/drawing/2014/main" id="{C9F2BD78-1D6B-4742-9726-75646D91F4AC}"/>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031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98CBCD-166B-4F97-A6DF-DAA3BF2B25A3}"/>
              </a:ext>
            </a:extLst>
          </p:cNvPr>
          <p:cNvSpPr>
            <a:spLocks noGrp="1"/>
          </p:cNvSpPr>
          <p:nvPr>
            <p:ph type="title"/>
          </p:nvPr>
        </p:nvSpPr>
        <p:spPr>
          <a:xfrm>
            <a:off x="849760" y="876302"/>
            <a:ext cx="10427840" cy="108605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0664D6D9-636D-450B-839A-22AE0CED2315}"/>
              </a:ext>
            </a:extLst>
          </p:cNvPr>
          <p:cNvSpPr>
            <a:spLocks noGrp="1"/>
          </p:cNvSpPr>
          <p:nvPr>
            <p:ph type="body" idx="1"/>
          </p:nvPr>
        </p:nvSpPr>
        <p:spPr>
          <a:xfrm>
            <a:off x="849758" y="2065984"/>
            <a:ext cx="10427841" cy="390329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FE6CAEC-1EE5-4B71-9646-5C378EEBEFE8}"/>
              </a:ext>
            </a:extLst>
          </p:cNvPr>
          <p:cNvSpPr>
            <a:spLocks noGrp="1"/>
          </p:cNvSpPr>
          <p:nvPr>
            <p:ph type="dt" sz="half" idx="2"/>
          </p:nvPr>
        </p:nvSpPr>
        <p:spPr>
          <a:xfrm>
            <a:off x="7382838" y="6356350"/>
            <a:ext cx="3361362" cy="365125"/>
          </a:xfrm>
          <a:prstGeom prst="rect">
            <a:avLst/>
          </a:prstGeom>
        </p:spPr>
        <p:txBody>
          <a:bodyPr vert="horz" lIns="91440" tIns="45720" rIns="91440" bIns="45720" rtlCol="0" anchor="ctr"/>
          <a:lstStyle>
            <a:lvl1pPr algn="r">
              <a:defRPr sz="900">
                <a:solidFill>
                  <a:schemeClr val="tx2"/>
                </a:solidFill>
              </a:defRPr>
            </a:lvl1pPr>
          </a:lstStyle>
          <a:p>
            <a:fld id="{326951E3-958F-4611-B170-D081BA0250F9}" type="datetimeFigureOut">
              <a:rPr lang="en-US" smtClean="0"/>
              <a:pPr/>
              <a:t>3/8/2024</a:t>
            </a:fld>
            <a:endParaRPr lang="en-US" dirty="0"/>
          </a:p>
        </p:txBody>
      </p:sp>
      <p:sp>
        <p:nvSpPr>
          <p:cNvPr id="5" name="Footer Placeholder 4">
            <a:extLst>
              <a:ext uri="{FF2B5EF4-FFF2-40B4-BE49-F238E27FC236}">
                <a16:creationId xmlns:a16="http://schemas.microsoft.com/office/drawing/2014/main" id="{66570EF8-70B2-4AFC-8388-691A146AA75A}"/>
              </a:ext>
            </a:extLst>
          </p:cNvPr>
          <p:cNvSpPr>
            <a:spLocks noGrp="1"/>
          </p:cNvSpPr>
          <p:nvPr>
            <p:ph type="ftr" sz="quarter" idx="3"/>
          </p:nvPr>
        </p:nvSpPr>
        <p:spPr>
          <a:xfrm>
            <a:off x="858748" y="6356350"/>
            <a:ext cx="4114800" cy="365125"/>
          </a:xfrm>
          <a:prstGeom prst="rect">
            <a:avLst/>
          </a:prstGeom>
        </p:spPr>
        <p:txBody>
          <a:bodyPr vert="horz" lIns="91440" tIns="45720" rIns="91440" bIns="45720" rtlCol="0" anchor="ctr"/>
          <a:lstStyle>
            <a:lvl1pPr algn="l">
              <a:defRPr sz="900" cap="none" spc="0" baseline="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52F07DC7-D05C-4038-B51A-F00B7B9C996A}"/>
              </a:ext>
            </a:extLst>
          </p:cNvPr>
          <p:cNvSpPr>
            <a:spLocks noGrp="1"/>
          </p:cNvSpPr>
          <p:nvPr>
            <p:ph type="sldNum" sz="quarter" idx="4"/>
          </p:nvPr>
        </p:nvSpPr>
        <p:spPr>
          <a:xfrm>
            <a:off x="10820400" y="6356350"/>
            <a:ext cx="617669" cy="365125"/>
          </a:xfrm>
          <a:prstGeom prst="rect">
            <a:avLst/>
          </a:prstGeom>
        </p:spPr>
        <p:txBody>
          <a:bodyPr vert="horz" lIns="91440" tIns="45720" rIns="91440" bIns="45720" rtlCol="0" anchor="ctr"/>
          <a:lstStyle>
            <a:lvl1pPr algn="r">
              <a:defRPr sz="900" i="1">
                <a:solidFill>
                  <a:schemeClr val="tx2"/>
                </a:solidFill>
              </a:defRPr>
            </a:lvl1pPr>
          </a:lstStyle>
          <a:p>
            <a:fld id="{57871EFB-7B9E-4E86-A89E-697E8EBB06F2}" type="slidenum">
              <a:rPr lang="en-US" smtClean="0"/>
              <a:pPr/>
              <a:t>‹#›</a:t>
            </a:fld>
            <a:endParaRPr lang="en-US" dirty="0"/>
          </a:p>
        </p:txBody>
      </p:sp>
      <p:cxnSp>
        <p:nvCxnSpPr>
          <p:cNvPr id="34" name="Straight Connector 33">
            <a:extLst>
              <a:ext uri="{FF2B5EF4-FFF2-40B4-BE49-F238E27FC236}">
                <a16:creationId xmlns:a16="http://schemas.microsoft.com/office/drawing/2014/main" id="{EAD4CCDA-06BF-4D2A-B44F-195AEC0B5B22}"/>
              </a:ext>
            </a:extLst>
          </p:cNvPr>
          <p:cNvCxnSpPr>
            <a:cxnSpLocks/>
          </p:cNvCxnSpPr>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709071"/>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EACE703B-177A-4A03-827E-692635A35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51A2E1-004A-21CA-F617-D63CFA1BDD2A}"/>
              </a:ext>
            </a:extLst>
          </p:cNvPr>
          <p:cNvSpPr>
            <a:spLocks noGrp="1"/>
          </p:cNvSpPr>
          <p:nvPr>
            <p:ph type="ctrTitle"/>
          </p:nvPr>
        </p:nvSpPr>
        <p:spPr>
          <a:xfrm>
            <a:off x="952500" y="3958297"/>
            <a:ext cx="4085665" cy="2195027"/>
          </a:xfrm>
        </p:spPr>
        <p:txBody>
          <a:bodyPr vert="horz" lIns="91440" tIns="45720" rIns="91440" bIns="45720" rtlCol="0" anchor="ctr">
            <a:normAutofit/>
          </a:bodyPr>
          <a:lstStyle/>
          <a:p>
            <a:pPr>
              <a:lnSpc>
                <a:spcPct val="90000"/>
              </a:lnSpc>
            </a:pPr>
            <a:r>
              <a:rPr lang="en-US" sz="3700" kern="1200">
                <a:solidFill>
                  <a:schemeClr val="tx2"/>
                </a:solidFill>
                <a:latin typeface="+mj-lt"/>
                <a:ea typeface="+mj-ea"/>
                <a:cs typeface="+mj-cs"/>
              </a:rPr>
              <a:t>Classifying Bird Species With Image Recognition</a:t>
            </a:r>
          </a:p>
        </p:txBody>
      </p:sp>
      <p:pic>
        <p:nvPicPr>
          <p:cNvPr id="4" name="Picture 3" descr="Bird landing on a tree">
            <a:extLst>
              <a:ext uri="{FF2B5EF4-FFF2-40B4-BE49-F238E27FC236}">
                <a16:creationId xmlns:a16="http://schemas.microsoft.com/office/drawing/2014/main" id="{630204CB-FC80-51FD-F53C-ABD52C0F0D92}"/>
              </a:ext>
            </a:extLst>
          </p:cNvPr>
          <p:cNvPicPr>
            <a:picLocks noChangeAspect="1"/>
          </p:cNvPicPr>
          <p:nvPr/>
        </p:nvPicPr>
        <p:blipFill rotWithShape="1">
          <a:blip r:embed="rId2"/>
          <a:srcRect t="29430" b="29361"/>
          <a:stretch/>
        </p:blipFill>
        <p:spPr>
          <a:xfrm>
            <a:off x="20" y="10"/>
            <a:ext cx="12191979" cy="3428990"/>
          </a:xfrm>
          <a:prstGeom prst="rect">
            <a:avLst/>
          </a:prstGeom>
        </p:spPr>
      </p:pic>
      <p:cxnSp>
        <p:nvCxnSpPr>
          <p:cNvPr id="13" name="Straight Connector 12">
            <a:extLst>
              <a:ext uri="{FF2B5EF4-FFF2-40B4-BE49-F238E27FC236}">
                <a16:creationId xmlns:a16="http://schemas.microsoft.com/office/drawing/2014/main" id="{D8C0D56F-4A65-48B9-843D-F9D262C354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34000" y="4244223"/>
            <a:ext cx="0" cy="1623177"/>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64AEF19A-592F-8CE3-E203-8B9E5DF11169}"/>
              </a:ext>
            </a:extLst>
          </p:cNvPr>
          <p:cNvSpPr>
            <a:spLocks noGrp="1"/>
          </p:cNvSpPr>
          <p:nvPr>
            <p:ph type="subTitle" idx="1"/>
          </p:nvPr>
        </p:nvSpPr>
        <p:spPr>
          <a:xfrm>
            <a:off x="5970505" y="3958297"/>
            <a:ext cx="4883021" cy="2195027"/>
          </a:xfrm>
        </p:spPr>
        <p:txBody>
          <a:bodyPr vert="horz" lIns="91440" tIns="45720" rIns="91440" bIns="45720" rtlCol="0" anchor="ctr">
            <a:normAutofit/>
          </a:bodyPr>
          <a:lstStyle/>
          <a:p>
            <a:r>
              <a:rPr lang="en-US" dirty="0"/>
              <a:t>Brendon Bottle</a:t>
            </a:r>
          </a:p>
          <a:p>
            <a:r>
              <a:rPr lang="en-US" dirty="0"/>
              <a:t>And</a:t>
            </a:r>
          </a:p>
          <a:p>
            <a:r>
              <a:rPr lang="en-US" dirty="0"/>
              <a:t>Sean McManus</a:t>
            </a:r>
          </a:p>
          <a:p>
            <a:endParaRPr lang="en-US" dirty="0"/>
          </a:p>
        </p:txBody>
      </p:sp>
    </p:spTree>
    <p:extLst>
      <p:ext uri="{BB962C8B-B14F-4D97-AF65-F5344CB8AC3E}">
        <p14:creationId xmlns:p14="http://schemas.microsoft.com/office/powerpoint/2010/main" val="4262800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E22F7-9E94-109B-A517-7E0520F3FC86}"/>
              </a:ext>
            </a:extLst>
          </p:cNvPr>
          <p:cNvSpPr>
            <a:spLocks noGrp="1"/>
          </p:cNvSpPr>
          <p:nvPr>
            <p:ph type="title"/>
          </p:nvPr>
        </p:nvSpPr>
        <p:spPr>
          <a:xfrm>
            <a:off x="849758" y="282233"/>
            <a:ext cx="10427840" cy="859311"/>
          </a:xfrm>
        </p:spPr>
        <p:txBody>
          <a:bodyPr/>
          <a:lstStyle/>
          <a:p>
            <a:pPr algn="ctr"/>
            <a:r>
              <a:rPr lang="en-US" dirty="0"/>
              <a:t>Complex Model Evaluation</a:t>
            </a:r>
          </a:p>
        </p:txBody>
      </p:sp>
      <p:sp>
        <p:nvSpPr>
          <p:cNvPr id="3" name="Content Placeholder 2">
            <a:extLst>
              <a:ext uri="{FF2B5EF4-FFF2-40B4-BE49-F238E27FC236}">
                <a16:creationId xmlns:a16="http://schemas.microsoft.com/office/drawing/2014/main" id="{29A815B3-A2E5-73E6-DB5E-CFEC42A7AE0D}"/>
              </a:ext>
            </a:extLst>
          </p:cNvPr>
          <p:cNvSpPr>
            <a:spLocks noGrp="1"/>
          </p:cNvSpPr>
          <p:nvPr>
            <p:ph idx="1"/>
          </p:nvPr>
        </p:nvSpPr>
        <p:spPr>
          <a:xfrm>
            <a:off x="849758" y="1461875"/>
            <a:ext cx="10427841" cy="4507407"/>
          </a:xfrm>
        </p:spPr>
        <p:txBody>
          <a:bodyPr/>
          <a:lstStyle/>
          <a:p>
            <a:r>
              <a:rPr lang="en-US" dirty="0"/>
              <a:t>Accuracy Dropped but no birds 100% misclassified</a:t>
            </a:r>
          </a:p>
          <a:p>
            <a:r>
              <a:rPr lang="en-US" dirty="0"/>
              <a:t>Model still overfitting (show plot loss)</a:t>
            </a:r>
          </a:p>
          <a:p>
            <a:r>
              <a:rPr lang="en-US" dirty="0"/>
              <a:t>Note that more birds classified, but followed the same pattern with color/distinct features</a:t>
            </a:r>
          </a:p>
          <a:p>
            <a:r>
              <a:rPr lang="en-US" dirty="0"/>
              <a:t>Discuss validation of gray scale and that quails still high but floored birds dropped</a:t>
            </a:r>
          </a:p>
          <a:p>
            <a:endParaRPr lang="en-US" dirty="0"/>
          </a:p>
        </p:txBody>
      </p:sp>
    </p:spTree>
    <p:extLst>
      <p:ext uri="{BB962C8B-B14F-4D97-AF65-F5344CB8AC3E}">
        <p14:creationId xmlns:p14="http://schemas.microsoft.com/office/powerpoint/2010/main" val="539945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E22F7-9E94-109B-A517-7E0520F3FC86}"/>
              </a:ext>
            </a:extLst>
          </p:cNvPr>
          <p:cNvSpPr>
            <a:spLocks noGrp="1"/>
          </p:cNvSpPr>
          <p:nvPr>
            <p:ph type="title"/>
          </p:nvPr>
        </p:nvSpPr>
        <p:spPr>
          <a:xfrm>
            <a:off x="882080" y="494008"/>
            <a:ext cx="10427840" cy="789420"/>
          </a:xfrm>
        </p:spPr>
        <p:txBody>
          <a:bodyPr/>
          <a:lstStyle/>
          <a:p>
            <a:pPr algn="ctr"/>
            <a:r>
              <a:rPr lang="en-US" dirty="0"/>
              <a:t>Progressive Resizing</a:t>
            </a:r>
          </a:p>
        </p:txBody>
      </p:sp>
      <p:sp>
        <p:nvSpPr>
          <p:cNvPr id="3" name="Content Placeholder 2">
            <a:extLst>
              <a:ext uri="{FF2B5EF4-FFF2-40B4-BE49-F238E27FC236}">
                <a16:creationId xmlns:a16="http://schemas.microsoft.com/office/drawing/2014/main" id="{29A815B3-A2E5-73E6-DB5E-CFEC42A7AE0D}"/>
              </a:ext>
            </a:extLst>
          </p:cNvPr>
          <p:cNvSpPr>
            <a:spLocks noGrp="1"/>
          </p:cNvSpPr>
          <p:nvPr>
            <p:ph idx="1"/>
          </p:nvPr>
        </p:nvSpPr>
        <p:spPr>
          <a:xfrm>
            <a:off x="777245" y="1531766"/>
            <a:ext cx="7362369" cy="1624952"/>
          </a:xfrm>
        </p:spPr>
        <p:txBody>
          <a:bodyPr>
            <a:normAutofit fontScale="85000" lnSpcReduction="10000"/>
          </a:bodyPr>
          <a:lstStyle/>
          <a:p>
            <a:r>
              <a:rPr lang="en-US" dirty="0"/>
              <a:t>Progressively resize images to prevent model from focusing on noise</a:t>
            </a:r>
          </a:p>
          <a:p>
            <a:r>
              <a:rPr lang="en-US" dirty="0"/>
              <a:t>Increase from 56x56 to 224x224</a:t>
            </a:r>
          </a:p>
          <a:p>
            <a:r>
              <a:rPr lang="en-US" dirty="0"/>
              <a:t>Lock weights in later layers to prevent it from retroactively learning noise</a:t>
            </a:r>
          </a:p>
          <a:p>
            <a:r>
              <a:rPr lang="en-US" dirty="0"/>
              <a:t>More filters in alter layers</a:t>
            </a:r>
          </a:p>
        </p:txBody>
      </p:sp>
      <p:pic>
        <p:nvPicPr>
          <p:cNvPr id="5" name="Picture 4">
            <a:extLst>
              <a:ext uri="{FF2B5EF4-FFF2-40B4-BE49-F238E27FC236}">
                <a16:creationId xmlns:a16="http://schemas.microsoft.com/office/drawing/2014/main" id="{18E9BA23-9CB9-069A-99DD-6A59BD1D7AC2}"/>
              </a:ext>
            </a:extLst>
          </p:cNvPr>
          <p:cNvPicPr>
            <a:picLocks noChangeAspect="1"/>
          </p:cNvPicPr>
          <p:nvPr/>
        </p:nvPicPr>
        <p:blipFill>
          <a:blip r:embed="rId3"/>
          <a:stretch>
            <a:fillRect/>
          </a:stretch>
        </p:blipFill>
        <p:spPr>
          <a:xfrm>
            <a:off x="777245" y="3528012"/>
            <a:ext cx="7068929" cy="2284544"/>
          </a:xfrm>
          <a:prstGeom prst="rect">
            <a:avLst/>
          </a:prstGeom>
        </p:spPr>
      </p:pic>
      <p:pic>
        <p:nvPicPr>
          <p:cNvPr id="7" name="Picture 6">
            <a:extLst>
              <a:ext uri="{FF2B5EF4-FFF2-40B4-BE49-F238E27FC236}">
                <a16:creationId xmlns:a16="http://schemas.microsoft.com/office/drawing/2014/main" id="{AA03B479-6CD3-6C72-BA53-3A90C86212E9}"/>
              </a:ext>
            </a:extLst>
          </p:cNvPr>
          <p:cNvPicPr>
            <a:picLocks noChangeAspect="1"/>
          </p:cNvPicPr>
          <p:nvPr/>
        </p:nvPicPr>
        <p:blipFill rotWithShape="1">
          <a:blip r:embed="rId4"/>
          <a:srcRect l="33344" t="17259" r="41624" b="19404"/>
          <a:stretch/>
        </p:blipFill>
        <p:spPr>
          <a:xfrm>
            <a:off x="8439270" y="1531766"/>
            <a:ext cx="3051883" cy="4150554"/>
          </a:xfrm>
          <a:prstGeom prst="rect">
            <a:avLst/>
          </a:prstGeom>
        </p:spPr>
      </p:pic>
      <p:sp>
        <p:nvSpPr>
          <p:cNvPr id="8" name="Rectangle 7">
            <a:extLst>
              <a:ext uri="{FF2B5EF4-FFF2-40B4-BE49-F238E27FC236}">
                <a16:creationId xmlns:a16="http://schemas.microsoft.com/office/drawing/2014/main" id="{C0BE25F6-FA8A-08C4-9F8D-89C61A215B81}"/>
              </a:ext>
            </a:extLst>
          </p:cNvPr>
          <p:cNvSpPr/>
          <p:nvPr/>
        </p:nvSpPr>
        <p:spPr>
          <a:xfrm>
            <a:off x="8503338" y="2778145"/>
            <a:ext cx="2911417" cy="24053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8BB9795-80AE-E0F5-BEB2-F4D287BD3681}"/>
              </a:ext>
            </a:extLst>
          </p:cNvPr>
          <p:cNvSpPr/>
          <p:nvPr/>
        </p:nvSpPr>
        <p:spPr>
          <a:xfrm>
            <a:off x="8503338" y="2279365"/>
            <a:ext cx="2911417" cy="49877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B4BCBBE-19D6-246F-55CB-6907DFE420A3}"/>
              </a:ext>
            </a:extLst>
          </p:cNvPr>
          <p:cNvSpPr/>
          <p:nvPr/>
        </p:nvSpPr>
        <p:spPr>
          <a:xfrm>
            <a:off x="8503337" y="1531766"/>
            <a:ext cx="2911417" cy="74759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3870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E22F7-9E94-109B-A517-7E0520F3FC86}"/>
              </a:ext>
            </a:extLst>
          </p:cNvPr>
          <p:cNvSpPr>
            <a:spLocks noGrp="1"/>
          </p:cNvSpPr>
          <p:nvPr>
            <p:ph type="title"/>
          </p:nvPr>
        </p:nvSpPr>
        <p:spPr>
          <a:xfrm>
            <a:off x="849758" y="282233"/>
            <a:ext cx="10427840" cy="859311"/>
          </a:xfrm>
        </p:spPr>
        <p:txBody>
          <a:bodyPr/>
          <a:lstStyle/>
          <a:p>
            <a:pPr algn="ctr"/>
            <a:r>
              <a:rPr lang="en-US" dirty="0"/>
              <a:t>Progressive Model Evaluation</a:t>
            </a:r>
          </a:p>
        </p:txBody>
      </p:sp>
      <p:sp>
        <p:nvSpPr>
          <p:cNvPr id="3" name="Content Placeholder 2">
            <a:extLst>
              <a:ext uri="{FF2B5EF4-FFF2-40B4-BE49-F238E27FC236}">
                <a16:creationId xmlns:a16="http://schemas.microsoft.com/office/drawing/2014/main" id="{29A815B3-A2E5-73E6-DB5E-CFEC42A7AE0D}"/>
              </a:ext>
            </a:extLst>
          </p:cNvPr>
          <p:cNvSpPr>
            <a:spLocks noGrp="1"/>
          </p:cNvSpPr>
          <p:nvPr>
            <p:ph idx="1"/>
          </p:nvPr>
        </p:nvSpPr>
        <p:spPr>
          <a:xfrm>
            <a:off x="849758" y="1461875"/>
            <a:ext cx="10427841" cy="4507407"/>
          </a:xfrm>
        </p:spPr>
        <p:txBody>
          <a:bodyPr/>
          <a:lstStyle/>
          <a:p>
            <a:endParaRPr lang="en-US" dirty="0"/>
          </a:p>
        </p:txBody>
      </p:sp>
    </p:spTree>
    <p:extLst>
      <p:ext uri="{BB962C8B-B14F-4D97-AF65-F5344CB8AC3E}">
        <p14:creationId xmlns:p14="http://schemas.microsoft.com/office/powerpoint/2010/main" val="792996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E22F7-9E94-109B-A517-7E0520F3FC86}"/>
              </a:ext>
            </a:extLst>
          </p:cNvPr>
          <p:cNvSpPr>
            <a:spLocks noGrp="1"/>
          </p:cNvSpPr>
          <p:nvPr>
            <p:ph type="title"/>
          </p:nvPr>
        </p:nvSpPr>
        <p:spPr>
          <a:xfrm>
            <a:off x="849758" y="282233"/>
            <a:ext cx="10427840" cy="859311"/>
          </a:xfrm>
        </p:spPr>
        <p:txBody>
          <a:bodyPr/>
          <a:lstStyle/>
          <a:p>
            <a:pPr algn="ctr"/>
            <a:r>
              <a:rPr lang="en-US" dirty="0"/>
              <a:t>Additional Images</a:t>
            </a:r>
          </a:p>
        </p:txBody>
      </p:sp>
      <p:sp>
        <p:nvSpPr>
          <p:cNvPr id="3" name="Content Placeholder 2">
            <a:extLst>
              <a:ext uri="{FF2B5EF4-FFF2-40B4-BE49-F238E27FC236}">
                <a16:creationId xmlns:a16="http://schemas.microsoft.com/office/drawing/2014/main" id="{29A815B3-A2E5-73E6-DB5E-CFEC42A7AE0D}"/>
              </a:ext>
            </a:extLst>
          </p:cNvPr>
          <p:cNvSpPr>
            <a:spLocks noGrp="1"/>
          </p:cNvSpPr>
          <p:nvPr>
            <p:ph idx="1"/>
          </p:nvPr>
        </p:nvSpPr>
        <p:spPr>
          <a:xfrm>
            <a:off x="849758" y="1461875"/>
            <a:ext cx="10427841" cy="4507407"/>
          </a:xfrm>
        </p:spPr>
        <p:txBody>
          <a:bodyPr/>
          <a:lstStyle/>
          <a:p>
            <a:endParaRPr lang="en-US" dirty="0"/>
          </a:p>
        </p:txBody>
      </p:sp>
    </p:spTree>
    <p:extLst>
      <p:ext uri="{BB962C8B-B14F-4D97-AF65-F5344CB8AC3E}">
        <p14:creationId xmlns:p14="http://schemas.microsoft.com/office/powerpoint/2010/main" val="3885056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E22F7-9E94-109B-A517-7E0520F3FC86}"/>
              </a:ext>
            </a:extLst>
          </p:cNvPr>
          <p:cNvSpPr>
            <a:spLocks noGrp="1"/>
          </p:cNvSpPr>
          <p:nvPr>
            <p:ph type="title"/>
          </p:nvPr>
        </p:nvSpPr>
        <p:spPr>
          <a:xfrm>
            <a:off x="849758" y="282233"/>
            <a:ext cx="10427840" cy="859311"/>
          </a:xfrm>
        </p:spPr>
        <p:txBody>
          <a:bodyPr/>
          <a:lstStyle/>
          <a:p>
            <a:pPr algn="ctr"/>
            <a:r>
              <a:rPr lang="en-US" dirty="0"/>
              <a:t>Additional Image Evaluation</a:t>
            </a:r>
          </a:p>
        </p:txBody>
      </p:sp>
      <p:sp>
        <p:nvSpPr>
          <p:cNvPr id="3" name="Content Placeholder 2">
            <a:extLst>
              <a:ext uri="{FF2B5EF4-FFF2-40B4-BE49-F238E27FC236}">
                <a16:creationId xmlns:a16="http://schemas.microsoft.com/office/drawing/2014/main" id="{29A815B3-A2E5-73E6-DB5E-CFEC42A7AE0D}"/>
              </a:ext>
            </a:extLst>
          </p:cNvPr>
          <p:cNvSpPr>
            <a:spLocks noGrp="1"/>
          </p:cNvSpPr>
          <p:nvPr>
            <p:ph idx="1"/>
          </p:nvPr>
        </p:nvSpPr>
        <p:spPr>
          <a:xfrm>
            <a:off x="849758" y="1461875"/>
            <a:ext cx="10427841" cy="4507407"/>
          </a:xfrm>
        </p:spPr>
        <p:txBody>
          <a:bodyPr/>
          <a:lstStyle/>
          <a:p>
            <a:endParaRPr lang="en-US" dirty="0"/>
          </a:p>
        </p:txBody>
      </p:sp>
    </p:spTree>
    <p:extLst>
      <p:ext uri="{BB962C8B-B14F-4D97-AF65-F5344CB8AC3E}">
        <p14:creationId xmlns:p14="http://schemas.microsoft.com/office/powerpoint/2010/main" val="1830769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7D6F6-C0A4-F203-2B31-DEDCE22D476B}"/>
              </a:ext>
            </a:extLst>
          </p:cNvPr>
          <p:cNvSpPr>
            <a:spLocks noGrp="1"/>
          </p:cNvSpPr>
          <p:nvPr>
            <p:ph type="title"/>
          </p:nvPr>
        </p:nvSpPr>
        <p:spPr/>
        <p:txBody>
          <a:bodyPr/>
          <a:lstStyle/>
          <a:p>
            <a:pPr algn="ctr"/>
            <a:r>
              <a:rPr lang="en-US" dirty="0"/>
              <a:t>Conclusion</a:t>
            </a:r>
          </a:p>
        </p:txBody>
      </p:sp>
      <p:sp>
        <p:nvSpPr>
          <p:cNvPr id="3" name="Content Placeholder 2">
            <a:extLst>
              <a:ext uri="{FF2B5EF4-FFF2-40B4-BE49-F238E27FC236}">
                <a16:creationId xmlns:a16="http://schemas.microsoft.com/office/drawing/2014/main" id="{2E4AED3E-2671-D361-C751-41BAE4A90BB7}"/>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580046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01E1C3-CBE8-583E-C026-0AD29F4F17FE}"/>
              </a:ext>
            </a:extLst>
          </p:cNvPr>
          <p:cNvSpPr>
            <a:spLocks noGrp="1"/>
          </p:cNvSpPr>
          <p:nvPr>
            <p:ph type="title"/>
          </p:nvPr>
        </p:nvSpPr>
        <p:spPr>
          <a:xfrm>
            <a:off x="4477771" y="895440"/>
            <a:ext cx="6037830" cy="1540783"/>
          </a:xfrm>
        </p:spPr>
        <p:txBody>
          <a:bodyPr>
            <a:normAutofit/>
          </a:bodyPr>
          <a:lstStyle/>
          <a:p>
            <a:r>
              <a:rPr lang="en-US" dirty="0"/>
              <a:t>Problem Description</a:t>
            </a:r>
          </a:p>
        </p:txBody>
      </p:sp>
      <p:pic>
        <p:nvPicPr>
          <p:cNvPr id="10" name="Picture 9" descr="A bald eagle with a yellow beak&#10;&#10;Description automatically generated">
            <a:extLst>
              <a:ext uri="{FF2B5EF4-FFF2-40B4-BE49-F238E27FC236}">
                <a16:creationId xmlns:a16="http://schemas.microsoft.com/office/drawing/2014/main" id="{EB0A32B7-66E8-7FC3-491B-1E256C4B6AA3}"/>
              </a:ext>
            </a:extLst>
          </p:cNvPr>
          <p:cNvPicPr>
            <a:picLocks noChangeAspect="1"/>
          </p:cNvPicPr>
          <p:nvPr/>
        </p:nvPicPr>
        <p:blipFill>
          <a:blip r:embed="rId3"/>
          <a:stretch>
            <a:fillRect/>
          </a:stretch>
        </p:blipFill>
        <p:spPr>
          <a:xfrm>
            <a:off x="952500" y="1986274"/>
            <a:ext cx="2962082" cy="2962082"/>
          </a:xfrm>
          <a:prstGeom prst="rect">
            <a:avLst/>
          </a:prstGeom>
        </p:spPr>
      </p:pic>
      <p:cxnSp>
        <p:nvCxnSpPr>
          <p:cNvPr id="21" name="Straight Connector 20">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1830" y="2710543"/>
            <a:ext cx="0" cy="3347785"/>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4C513CA6-A535-9C83-804A-C527C0D92D8F}"/>
              </a:ext>
            </a:extLst>
          </p:cNvPr>
          <p:cNvSpPr>
            <a:spLocks noGrp="1"/>
          </p:cNvSpPr>
          <p:nvPr>
            <p:ph idx="1"/>
          </p:nvPr>
        </p:nvSpPr>
        <p:spPr>
          <a:xfrm>
            <a:off x="5207521" y="2382099"/>
            <a:ext cx="5369231" cy="3757041"/>
          </a:xfrm>
        </p:spPr>
        <p:txBody>
          <a:bodyPr anchor="b">
            <a:normAutofit/>
          </a:bodyPr>
          <a:lstStyle/>
          <a:p>
            <a:r>
              <a:rPr lang="en-US" dirty="0"/>
              <a:t>Project goal is to classify images of birds into the correct species</a:t>
            </a:r>
          </a:p>
          <a:p>
            <a:r>
              <a:rPr lang="en-US" dirty="0"/>
              <a:t>A potential use case is evaluating the number of remaining birds in an endangered species through drone images</a:t>
            </a:r>
          </a:p>
          <a:p>
            <a:r>
              <a:rPr lang="en-US" dirty="0"/>
              <a:t>Focus was on building a convolutional neural network optimized for image classification</a:t>
            </a:r>
          </a:p>
          <a:p>
            <a:endParaRPr lang="en-US" dirty="0"/>
          </a:p>
        </p:txBody>
      </p:sp>
    </p:spTree>
    <p:extLst>
      <p:ext uri="{BB962C8B-B14F-4D97-AF65-F5344CB8AC3E}">
        <p14:creationId xmlns:p14="http://schemas.microsoft.com/office/powerpoint/2010/main" val="1223566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22B905-1B66-D2FA-D76A-41C808F00933}"/>
              </a:ext>
            </a:extLst>
          </p:cNvPr>
          <p:cNvSpPr>
            <a:spLocks noGrp="1"/>
          </p:cNvSpPr>
          <p:nvPr>
            <p:ph type="title"/>
          </p:nvPr>
        </p:nvSpPr>
        <p:spPr>
          <a:xfrm>
            <a:off x="764593" y="895440"/>
            <a:ext cx="4569407" cy="1560083"/>
          </a:xfrm>
        </p:spPr>
        <p:txBody>
          <a:bodyPr>
            <a:normAutofit/>
          </a:bodyPr>
          <a:lstStyle/>
          <a:p>
            <a:r>
              <a:rPr lang="en-US" dirty="0"/>
              <a:t>Dataset</a:t>
            </a:r>
          </a:p>
        </p:txBody>
      </p:sp>
      <p:cxnSp>
        <p:nvCxnSpPr>
          <p:cNvPr id="33" name="Straight Connector 32">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C189F8D-617D-8F62-6A26-0737BCF13B5E}"/>
              </a:ext>
            </a:extLst>
          </p:cNvPr>
          <p:cNvSpPr>
            <a:spLocks noGrp="1"/>
          </p:cNvSpPr>
          <p:nvPr>
            <p:ph idx="1"/>
          </p:nvPr>
        </p:nvSpPr>
        <p:spPr>
          <a:xfrm>
            <a:off x="1570033" y="2753546"/>
            <a:ext cx="3746928" cy="3402555"/>
          </a:xfrm>
        </p:spPr>
        <p:txBody>
          <a:bodyPr anchor="t">
            <a:normAutofit/>
          </a:bodyPr>
          <a:lstStyle/>
          <a:p>
            <a:pPr>
              <a:lnSpc>
                <a:spcPct val="110000"/>
              </a:lnSpc>
            </a:pPr>
            <a:r>
              <a:rPr lang="en-US" sz="1700" dirty="0"/>
              <a:t>The full dataset contains 525 unique species of birds with 100-200 images per species</a:t>
            </a:r>
          </a:p>
          <a:p>
            <a:pPr>
              <a:lnSpc>
                <a:spcPct val="110000"/>
              </a:lnSpc>
            </a:pPr>
            <a:r>
              <a:rPr lang="en-US" sz="1700" dirty="0"/>
              <a:t>The training data was reduced to 20 species with 100 images per species</a:t>
            </a:r>
          </a:p>
          <a:p>
            <a:pPr>
              <a:lnSpc>
                <a:spcPct val="110000"/>
              </a:lnSpc>
            </a:pPr>
            <a:r>
              <a:rPr lang="en-US" sz="1700" dirty="0"/>
              <a:t>The validation and test sets contain 5 image for each type of bird</a:t>
            </a:r>
          </a:p>
          <a:p>
            <a:pPr>
              <a:lnSpc>
                <a:spcPct val="110000"/>
              </a:lnSpc>
            </a:pPr>
            <a:r>
              <a:rPr lang="en-US" sz="1700" dirty="0"/>
              <a:t>Each image contains only one bird, which comprises at least 50% of the pixels</a:t>
            </a:r>
          </a:p>
          <a:p>
            <a:pPr>
              <a:lnSpc>
                <a:spcPct val="110000"/>
              </a:lnSpc>
            </a:pPr>
            <a:endParaRPr lang="en-US" sz="1700" dirty="0"/>
          </a:p>
        </p:txBody>
      </p:sp>
      <p:pic>
        <p:nvPicPr>
          <p:cNvPr id="7" name="Picture 6" descr="Eurasian Golden Oriole&#10;">
            <a:extLst>
              <a:ext uri="{FF2B5EF4-FFF2-40B4-BE49-F238E27FC236}">
                <a16:creationId xmlns:a16="http://schemas.microsoft.com/office/drawing/2014/main" id="{0A634FE1-5DB9-75E6-0C12-A903F3FFC9FE}"/>
              </a:ext>
              <a:ext uri="{C183D7F6-B498-43B3-948B-1728B52AA6E4}">
                <adec:decorative xmlns:adec="http://schemas.microsoft.com/office/drawing/2017/decorative" val="0"/>
              </a:ext>
            </a:extLst>
          </p:cNvPr>
          <p:cNvPicPr>
            <a:picLocks noChangeAspect="1"/>
          </p:cNvPicPr>
          <p:nvPr/>
        </p:nvPicPr>
        <p:blipFill rotWithShape="1">
          <a:blip r:embed="rId3"/>
          <a:srcRect l="4883" r="6281"/>
          <a:stretch/>
        </p:blipFill>
        <p:spPr>
          <a:xfrm>
            <a:off x="6096000" y="-16591"/>
            <a:ext cx="6107073" cy="6874591"/>
          </a:xfrm>
          <a:prstGeom prst="rect">
            <a:avLst/>
          </a:prstGeom>
        </p:spPr>
      </p:pic>
    </p:spTree>
    <p:extLst>
      <p:ext uri="{BB962C8B-B14F-4D97-AF65-F5344CB8AC3E}">
        <p14:creationId xmlns:p14="http://schemas.microsoft.com/office/powerpoint/2010/main" val="310145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FB7B7-8AB1-D31B-3AC6-BAC8ABFDD459}"/>
              </a:ext>
            </a:extLst>
          </p:cNvPr>
          <p:cNvSpPr>
            <a:spLocks noGrp="1"/>
          </p:cNvSpPr>
          <p:nvPr>
            <p:ph type="title"/>
          </p:nvPr>
        </p:nvSpPr>
        <p:spPr>
          <a:xfrm>
            <a:off x="820639" y="625861"/>
            <a:ext cx="10427840" cy="859311"/>
          </a:xfrm>
        </p:spPr>
        <p:txBody>
          <a:bodyPr/>
          <a:lstStyle/>
          <a:p>
            <a:pPr algn="ctr"/>
            <a:r>
              <a:rPr lang="en-US" dirty="0"/>
              <a:t>Base Model Performance</a:t>
            </a:r>
          </a:p>
        </p:txBody>
      </p:sp>
      <p:graphicFrame>
        <p:nvGraphicFramePr>
          <p:cNvPr id="6" name="Content Placeholder 5">
            <a:extLst>
              <a:ext uri="{FF2B5EF4-FFF2-40B4-BE49-F238E27FC236}">
                <a16:creationId xmlns:a16="http://schemas.microsoft.com/office/drawing/2014/main" id="{07E6FA52-83FD-774B-2055-D91A78AA517F}"/>
              </a:ext>
            </a:extLst>
          </p:cNvPr>
          <p:cNvGraphicFramePr>
            <a:graphicFrameLocks noGrp="1"/>
          </p:cNvGraphicFramePr>
          <p:nvPr>
            <p:ph idx="1"/>
            <p:extLst>
              <p:ext uri="{D42A27DB-BD31-4B8C-83A1-F6EECF244321}">
                <p14:modId xmlns:p14="http://schemas.microsoft.com/office/powerpoint/2010/main" val="3833540012"/>
              </p:ext>
            </p:extLst>
          </p:nvPr>
        </p:nvGraphicFramePr>
        <p:xfrm>
          <a:off x="2452163" y="2047865"/>
          <a:ext cx="7164792" cy="3333700"/>
        </p:xfrm>
        <a:graphic>
          <a:graphicData uri="http://schemas.openxmlformats.org/drawingml/2006/table">
            <a:tbl>
              <a:tblPr firstCol="1" bandRow="1">
                <a:tableStyleId>{073A0DAA-6AF3-43AB-8588-CEC1D06C72B9}</a:tableStyleId>
              </a:tblPr>
              <a:tblGrid>
                <a:gridCol w="3612028">
                  <a:extLst>
                    <a:ext uri="{9D8B030D-6E8A-4147-A177-3AD203B41FA5}">
                      <a16:colId xmlns:a16="http://schemas.microsoft.com/office/drawing/2014/main" val="3668977706"/>
                    </a:ext>
                  </a:extLst>
                </a:gridCol>
                <a:gridCol w="3552764">
                  <a:extLst>
                    <a:ext uri="{9D8B030D-6E8A-4147-A177-3AD203B41FA5}">
                      <a16:colId xmlns:a16="http://schemas.microsoft.com/office/drawing/2014/main" val="4221920334"/>
                    </a:ext>
                  </a:extLst>
                </a:gridCol>
              </a:tblGrid>
              <a:tr h="666740">
                <a:tc>
                  <a:txBody>
                    <a:bodyPr/>
                    <a:lstStyle/>
                    <a:p>
                      <a:r>
                        <a:rPr lang="en-US" sz="2400" dirty="0"/>
                        <a:t>Model Used</a:t>
                      </a:r>
                    </a:p>
                  </a:txBody>
                  <a:tcPr/>
                </a:tc>
                <a:tc>
                  <a:txBody>
                    <a:bodyPr/>
                    <a:lstStyle/>
                    <a:p>
                      <a:r>
                        <a:rPr lang="en-US" sz="2400" dirty="0"/>
                        <a:t>EfficeintNetB0</a:t>
                      </a:r>
                    </a:p>
                  </a:txBody>
                  <a:tcPr/>
                </a:tc>
                <a:extLst>
                  <a:ext uri="{0D108BD9-81ED-4DB2-BD59-A6C34878D82A}">
                    <a16:rowId xmlns:a16="http://schemas.microsoft.com/office/drawing/2014/main" val="234403364"/>
                  </a:ext>
                </a:extLst>
              </a:tr>
              <a:tr h="666740">
                <a:tc>
                  <a:txBody>
                    <a:bodyPr/>
                    <a:lstStyle/>
                    <a:p>
                      <a:r>
                        <a:rPr lang="en-US" sz="2400" dirty="0"/>
                        <a:t>Weights Applied</a:t>
                      </a:r>
                    </a:p>
                  </a:txBody>
                  <a:tcPr/>
                </a:tc>
                <a:tc>
                  <a:txBody>
                    <a:bodyPr/>
                    <a:lstStyle/>
                    <a:p>
                      <a:r>
                        <a:rPr lang="en-US" sz="2400" dirty="0"/>
                        <a:t>ImageNet</a:t>
                      </a:r>
                    </a:p>
                  </a:txBody>
                  <a:tcPr/>
                </a:tc>
                <a:extLst>
                  <a:ext uri="{0D108BD9-81ED-4DB2-BD59-A6C34878D82A}">
                    <a16:rowId xmlns:a16="http://schemas.microsoft.com/office/drawing/2014/main" val="3404787037"/>
                  </a:ext>
                </a:extLst>
              </a:tr>
              <a:tr h="666740">
                <a:tc>
                  <a:txBody>
                    <a:bodyPr/>
                    <a:lstStyle/>
                    <a:p>
                      <a:r>
                        <a:rPr lang="en-US" sz="2400" dirty="0"/>
                        <a:t>Epochs Run</a:t>
                      </a:r>
                    </a:p>
                  </a:txBody>
                  <a:tcPr/>
                </a:tc>
                <a:tc>
                  <a:txBody>
                    <a:bodyPr/>
                    <a:lstStyle/>
                    <a:p>
                      <a:r>
                        <a:rPr lang="en-US" sz="2400" dirty="0"/>
                        <a:t>5</a:t>
                      </a:r>
                    </a:p>
                  </a:txBody>
                  <a:tcPr/>
                </a:tc>
                <a:extLst>
                  <a:ext uri="{0D108BD9-81ED-4DB2-BD59-A6C34878D82A}">
                    <a16:rowId xmlns:a16="http://schemas.microsoft.com/office/drawing/2014/main" val="361783712"/>
                  </a:ext>
                </a:extLst>
              </a:tr>
              <a:tr h="666740">
                <a:tc>
                  <a:txBody>
                    <a:bodyPr/>
                    <a:lstStyle/>
                    <a:p>
                      <a:r>
                        <a:rPr lang="en-US" sz="2400" dirty="0"/>
                        <a:t>Best Validation Accuracy</a:t>
                      </a:r>
                    </a:p>
                  </a:txBody>
                  <a:tcPr/>
                </a:tc>
                <a:tc>
                  <a:txBody>
                    <a:bodyPr/>
                    <a:lstStyle/>
                    <a:p>
                      <a:r>
                        <a:rPr lang="en-US" sz="2400" dirty="0"/>
                        <a:t>98%</a:t>
                      </a:r>
                    </a:p>
                  </a:txBody>
                  <a:tcPr/>
                </a:tc>
                <a:extLst>
                  <a:ext uri="{0D108BD9-81ED-4DB2-BD59-A6C34878D82A}">
                    <a16:rowId xmlns:a16="http://schemas.microsoft.com/office/drawing/2014/main" val="4051535526"/>
                  </a:ext>
                </a:extLst>
              </a:tr>
              <a:tr h="666740">
                <a:tc>
                  <a:txBody>
                    <a:bodyPr/>
                    <a:lstStyle/>
                    <a:p>
                      <a:r>
                        <a:rPr lang="en-US" sz="2400" dirty="0"/>
                        <a:t>Best Validation Loss</a:t>
                      </a:r>
                    </a:p>
                  </a:txBody>
                  <a:tcPr/>
                </a:tc>
                <a:tc>
                  <a:txBody>
                    <a:bodyPr/>
                    <a:lstStyle/>
                    <a:p>
                      <a:r>
                        <a:rPr lang="en-US" sz="2400" dirty="0"/>
                        <a:t>0.1042</a:t>
                      </a:r>
                    </a:p>
                  </a:txBody>
                  <a:tcPr/>
                </a:tc>
                <a:extLst>
                  <a:ext uri="{0D108BD9-81ED-4DB2-BD59-A6C34878D82A}">
                    <a16:rowId xmlns:a16="http://schemas.microsoft.com/office/drawing/2014/main" val="3862347924"/>
                  </a:ext>
                </a:extLst>
              </a:tr>
            </a:tbl>
          </a:graphicData>
        </a:graphic>
      </p:graphicFrame>
    </p:spTree>
    <p:extLst>
      <p:ext uri="{BB962C8B-B14F-4D97-AF65-F5344CB8AC3E}">
        <p14:creationId xmlns:p14="http://schemas.microsoft.com/office/powerpoint/2010/main" val="2272769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FB7B7-8AB1-D31B-3AC6-BAC8ABFDD459}"/>
              </a:ext>
            </a:extLst>
          </p:cNvPr>
          <p:cNvSpPr>
            <a:spLocks noGrp="1"/>
          </p:cNvSpPr>
          <p:nvPr>
            <p:ph type="title"/>
          </p:nvPr>
        </p:nvSpPr>
        <p:spPr>
          <a:xfrm>
            <a:off x="882080" y="171573"/>
            <a:ext cx="10427840" cy="859311"/>
          </a:xfrm>
        </p:spPr>
        <p:txBody>
          <a:bodyPr/>
          <a:lstStyle/>
          <a:p>
            <a:pPr algn="ctr"/>
            <a:r>
              <a:rPr lang="en-US" dirty="0"/>
              <a:t>Simple Model Performance</a:t>
            </a:r>
          </a:p>
        </p:txBody>
      </p:sp>
      <p:pic>
        <p:nvPicPr>
          <p:cNvPr id="4" name="Picture 3">
            <a:extLst>
              <a:ext uri="{FF2B5EF4-FFF2-40B4-BE49-F238E27FC236}">
                <a16:creationId xmlns:a16="http://schemas.microsoft.com/office/drawing/2014/main" id="{E7B15EC4-F197-7B72-C6C9-53BAFE029257}"/>
              </a:ext>
            </a:extLst>
          </p:cNvPr>
          <p:cNvPicPr>
            <a:picLocks noChangeAspect="1"/>
          </p:cNvPicPr>
          <p:nvPr/>
        </p:nvPicPr>
        <p:blipFill rotWithShape="1">
          <a:blip r:embed="rId3"/>
          <a:srcRect l="23745" t="37112" r="42571" b="23992"/>
          <a:stretch/>
        </p:blipFill>
        <p:spPr>
          <a:xfrm>
            <a:off x="559123" y="1640969"/>
            <a:ext cx="5215738" cy="3576061"/>
          </a:xfrm>
          <a:prstGeom prst="rect">
            <a:avLst/>
          </a:prstGeom>
        </p:spPr>
      </p:pic>
      <p:graphicFrame>
        <p:nvGraphicFramePr>
          <p:cNvPr id="9" name="Content Placeholder 5">
            <a:extLst>
              <a:ext uri="{FF2B5EF4-FFF2-40B4-BE49-F238E27FC236}">
                <a16:creationId xmlns:a16="http://schemas.microsoft.com/office/drawing/2014/main" id="{68018032-FF1C-2C43-5E76-F048D2D0C1DF}"/>
              </a:ext>
            </a:extLst>
          </p:cNvPr>
          <p:cNvGraphicFramePr>
            <a:graphicFrameLocks noGrp="1"/>
          </p:cNvGraphicFramePr>
          <p:nvPr>
            <p:ph idx="1"/>
            <p:extLst>
              <p:ext uri="{D42A27DB-BD31-4B8C-83A1-F6EECF244321}">
                <p14:modId xmlns:p14="http://schemas.microsoft.com/office/powerpoint/2010/main" val="1279053429"/>
              </p:ext>
            </p:extLst>
          </p:nvPr>
        </p:nvGraphicFramePr>
        <p:xfrm>
          <a:off x="6274782" y="2350779"/>
          <a:ext cx="5427985" cy="2156440"/>
        </p:xfrm>
        <a:graphic>
          <a:graphicData uri="http://schemas.openxmlformats.org/drawingml/2006/table">
            <a:tbl>
              <a:tblPr firstCol="1" bandRow="1">
                <a:tableStyleId>{073A0DAA-6AF3-43AB-8588-CEC1D06C72B9}</a:tableStyleId>
              </a:tblPr>
              <a:tblGrid>
                <a:gridCol w="2736441">
                  <a:extLst>
                    <a:ext uri="{9D8B030D-6E8A-4147-A177-3AD203B41FA5}">
                      <a16:colId xmlns:a16="http://schemas.microsoft.com/office/drawing/2014/main" val="3668977706"/>
                    </a:ext>
                  </a:extLst>
                </a:gridCol>
                <a:gridCol w="2691544">
                  <a:extLst>
                    <a:ext uri="{9D8B030D-6E8A-4147-A177-3AD203B41FA5}">
                      <a16:colId xmlns:a16="http://schemas.microsoft.com/office/drawing/2014/main" val="4221920334"/>
                    </a:ext>
                  </a:extLst>
                </a:gridCol>
              </a:tblGrid>
              <a:tr h="666740">
                <a:tc>
                  <a:txBody>
                    <a:bodyPr/>
                    <a:lstStyle/>
                    <a:p>
                      <a:r>
                        <a:rPr lang="en-US" sz="2400" dirty="0"/>
                        <a:t>Epochs Run</a:t>
                      </a:r>
                    </a:p>
                  </a:txBody>
                  <a:tcPr/>
                </a:tc>
                <a:tc>
                  <a:txBody>
                    <a:bodyPr/>
                    <a:lstStyle/>
                    <a:p>
                      <a:r>
                        <a:rPr lang="en-US" sz="2400" dirty="0"/>
                        <a:t>21</a:t>
                      </a:r>
                    </a:p>
                  </a:txBody>
                  <a:tcPr/>
                </a:tc>
                <a:extLst>
                  <a:ext uri="{0D108BD9-81ED-4DB2-BD59-A6C34878D82A}">
                    <a16:rowId xmlns:a16="http://schemas.microsoft.com/office/drawing/2014/main" val="361783712"/>
                  </a:ext>
                </a:extLst>
              </a:tr>
              <a:tr h="666740">
                <a:tc>
                  <a:txBody>
                    <a:bodyPr/>
                    <a:lstStyle/>
                    <a:p>
                      <a:r>
                        <a:rPr lang="en-US" sz="2400" dirty="0"/>
                        <a:t>Validation Accuracy</a:t>
                      </a:r>
                    </a:p>
                  </a:txBody>
                  <a:tcPr/>
                </a:tc>
                <a:tc>
                  <a:txBody>
                    <a:bodyPr/>
                    <a:lstStyle/>
                    <a:p>
                      <a:r>
                        <a:rPr lang="en-US" sz="2400" dirty="0"/>
                        <a:t>81%</a:t>
                      </a:r>
                    </a:p>
                  </a:txBody>
                  <a:tcPr/>
                </a:tc>
                <a:extLst>
                  <a:ext uri="{0D108BD9-81ED-4DB2-BD59-A6C34878D82A}">
                    <a16:rowId xmlns:a16="http://schemas.microsoft.com/office/drawing/2014/main" val="4051535526"/>
                  </a:ext>
                </a:extLst>
              </a:tr>
              <a:tr h="666740">
                <a:tc>
                  <a:txBody>
                    <a:bodyPr/>
                    <a:lstStyle/>
                    <a:p>
                      <a:r>
                        <a:rPr lang="en-US" sz="2400" dirty="0"/>
                        <a:t>Validation Loss</a:t>
                      </a:r>
                    </a:p>
                  </a:txBody>
                  <a:tcPr/>
                </a:tc>
                <a:tc>
                  <a:txBody>
                    <a:bodyPr/>
                    <a:lstStyle/>
                    <a:p>
                      <a:r>
                        <a:rPr lang="en-US" sz="2400" dirty="0"/>
                        <a:t>0.8571</a:t>
                      </a:r>
                    </a:p>
                  </a:txBody>
                  <a:tcPr/>
                </a:tc>
                <a:extLst>
                  <a:ext uri="{0D108BD9-81ED-4DB2-BD59-A6C34878D82A}">
                    <a16:rowId xmlns:a16="http://schemas.microsoft.com/office/drawing/2014/main" val="3862347924"/>
                  </a:ext>
                </a:extLst>
              </a:tr>
            </a:tbl>
          </a:graphicData>
        </a:graphic>
      </p:graphicFrame>
    </p:spTree>
    <p:extLst>
      <p:ext uri="{BB962C8B-B14F-4D97-AF65-F5344CB8AC3E}">
        <p14:creationId xmlns:p14="http://schemas.microsoft.com/office/powerpoint/2010/main" val="1107799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41A73-2787-792A-66E7-FD7713B7454F}"/>
              </a:ext>
            </a:extLst>
          </p:cNvPr>
          <p:cNvSpPr>
            <a:spLocks noGrp="1"/>
          </p:cNvSpPr>
          <p:nvPr>
            <p:ph type="title"/>
          </p:nvPr>
        </p:nvSpPr>
        <p:spPr>
          <a:xfrm>
            <a:off x="849759" y="258937"/>
            <a:ext cx="10427840" cy="806893"/>
          </a:xfrm>
        </p:spPr>
        <p:txBody>
          <a:bodyPr/>
          <a:lstStyle/>
          <a:p>
            <a:pPr algn="ctr"/>
            <a:r>
              <a:rPr lang="en-US" dirty="0"/>
              <a:t>Simple Model Evaluation – Fit of Model</a:t>
            </a:r>
          </a:p>
        </p:txBody>
      </p:sp>
      <p:pic>
        <p:nvPicPr>
          <p:cNvPr id="9" name="Picture 8">
            <a:extLst>
              <a:ext uri="{FF2B5EF4-FFF2-40B4-BE49-F238E27FC236}">
                <a16:creationId xmlns:a16="http://schemas.microsoft.com/office/drawing/2014/main" id="{646B2115-9D4F-A6BD-3704-E73E6E1CC55A}"/>
              </a:ext>
            </a:extLst>
          </p:cNvPr>
          <p:cNvPicPr>
            <a:picLocks noChangeAspect="1"/>
          </p:cNvPicPr>
          <p:nvPr/>
        </p:nvPicPr>
        <p:blipFill>
          <a:blip r:embed="rId3"/>
          <a:stretch>
            <a:fillRect/>
          </a:stretch>
        </p:blipFill>
        <p:spPr>
          <a:xfrm>
            <a:off x="1146398" y="1611479"/>
            <a:ext cx="9496425" cy="3343275"/>
          </a:xfrm>
          <a:prstGeom prst="rect">
            <a:avLst/>
          </a:prstGeom>
        </p:spPr>
      </p:pic>
    </p:spTree>
    <p:extLst>
      <p:ext uri="{BB962C8B-B14F-4D97-AF65-F5344CB8AC3E}">
        <p14:creationId xmlns:p14="http://schemas.microsoft.com/office/powerpoint/2010/main" val="1253753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41A73-2787-792A-66E7-FD7713B7454F}"/>
              </a:ext>
            </a:extLst>
          </p:cNvPr>
          <p:cNvSpPr>
            <a:spLocks noGrp="1"/>
          </p:cNvSpPr>
          <p:nvPr>
            <p:ph type="title"/>
          </p:nvPr>
        </p:nvSpPr>
        <p:spPr>
          <a:xfrm>
            <a:off x="882080" y="226279"/>
            <a:ext cx="10427840" cy="806893"/>
          </a:xfrm>
        </p:spPr>
        <p:txBody>
          <a:bodyPr>
            <a:normAutofit fontScale="90000"/>
          </a:bodyPr>
          <a:lstStyle/>
          <a:p>
            <a:pPr algn="ctr"/>
            <a:r>
              <a:rPr lang="en-US" dirty="0"/>
              <a:t>Simple Model Evaluation – Misclassified Birds</a:t>
            </a:r>
          </a:p>
        </p:txBody>
      </p:sp>
      <p:pic>
        <p:nvPicPr>
          <p:cNvPr id="4" name="Picture 3">
            <a:extLst>
              <a:ext uri="{FF2B5EF4-FFF2-40B4-BE49-F238E27FC236}">
                <a16:creationId xmlns:a16="http://schemas.microsoft.com/office/drawing/2014/main" id="{B350D937-3967-16EE-38FD-917751A8D091}"/>
              </a:ext>
            </a:extLst>
          </p:cNvPr>
          <p:cNvPicPr>
            <a:picLocks noChangeAspect="1"/>
          </p:cNvPicPr>
          <p:nvPr/>
        </p:nvPicPr>
        <p:blipFill rotWithShape="1">
          <a:blip r:embed="rId3"/>
          <a:srcRect l="20269" r="60044"/>
          <a:stretch/>
        </p:blipFill>
        <p:spPr>
          <a:xfrm>
            <a:off x="7881221" y="1126983"/>
            <a:ext cx="2736302" cy="3003606"/>
          </a:xfrm>
          <a:prstGeom prst="rect">
            <a:avLst/>
          </a:prstGeom>
        </p:spPr>
      </p:pic>
      <p:pic>
        <p:nvPicPr>
          <p:cNvPr id="6" name="Picture 5">
            <a:extLst>
              <a:ext uri="{FF2B5EF4-FFF2-40B4-BE49-F238E27FC236}">
                <a16:creationId xmlns:a16="http://schemas.microsoft.com/office/drawing/2014/main" id="{07E9DC3F-8412-8637-75F3-24E3800AD790}"/>
              </a:ext>
            </a:extLst>
          </p:cNvPr>
          <p:cNvPicPr>
            <a:picLocks noChangeAspect="1"/>
          </p:cNvPicPr>
          <p:nvPr/>
        </p:nvPicPr>
        <p:blipFill rotWithShape="1">
          <a:blip r:embed="rId3"/>
          <a:srcRect l="59866" r="19732"/>
          <a:stretch/>
        </p:blipFill>
        <p:spPr>
          <a:xfrm>
            <a:off x="687642" y="1077758"/>
            <a:ext cx="2681825" cy="2840741"/>
          </a:xfrm>
          <a:prstGeom prst="rect">
            <a:avLst/>
          </a:prstGeom>
        </p:spPr>
      </p:pic>
      <p:pic>
        <p:nvPicPr>
          <p:cNvPr id="15" name="Picture 14">
            <a:extLst>
              <a:ext uri="{FF2B5EF4-FFF2-40B4-BE49-F238E27FC236}">
                <a16:creationId xmlns:a16="http://schemas.microsoft.com/office/drawing/2014/main" id="{73CBC89E-9328-503D-6D38-64AE6FADE79A}"/>
              </a:ext>
            </a:extLst>
          </p:cNvPr>
          <p:cNvPicPr>
            <a:picLocks noChangeAspect="1"/>
          </p:cNvPicPr>
          <p:nvPr/>
        </p:nvPicPr>
        <p:blipFill rotWithShape="1">
          <a:blip r:embed="rId4"/>
          <a:srcRect l="33555" t="22915" r="50126"/>
          <a:stretch/>
        </p:blipFill>
        <p:spPr>
          <a:xfrm>
            <a:off x="2364079" y="3191252"/>
            <a:ext cx="2681825" cy="2749956"/>
          </a:xfrm>
          <a:prstGeom prst="rect">
            <a:avLst/>
          </a:prstGeom>
        </p:spPr>
      </p:pic>
      <p:pic>
        <p:nvPicPr>
          <p:cNvPr id="13" name="Picture 12">
            <a:extLst>
              <a:ext uri="{FF2B5EF4-FFF2-40B4-BE49-F238E27FC236}">
                <a16:creationId xmlns:a16="http://schemas.microsoft.com/office/drawing/2014/main" id="{7B3FFCAA-D433-9CDD-7BA7-5147D29D00C6}"/>
              </a:ext>
            </a:extLst>
          </p:cNvPr>
          <p:cNvPicPr>
            <a:picLocks noChangeAspect="1"/>
          </p:cNvPicPr>
          <p:nvPr/>
        </p:nvPicPr>
        <p:blipFill rotWithShape="1">
          <a:blip r:embed="rId5"/>
          <a:srcRect l="50064" t="22933" r="33259"/>
          <a:stretch/>
        </p:blipFill>
        <p:spPr>
          <a:xfrm>
            <a:off x="5880241" y="3092239"/>
            <a:ext cx="2793000" cy="2801855"/>
          </a:xfrm>
          <a:prstGeom prst="rect">
            <a:avLst/>
          </a:prstGeom>
        </p:spPr>
      </p:pic>
    </p:spTree>
    <p:extLst>
      <p:ext uri="{BB962C8B-B14F-4D97-AF65-F5344CB8AC3E}">
        <p14:creationId xmlns:p14="http://schemas.microsoft.com/office/powerpoint/2010/main" val="1132963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41A73-2787-792A-66E7-FD7713B7454F}"/>
              </a:ext>
            </a:extLst>
          </p:cNvPr>
          <p:cNvSpPr>
            <a:spLocks noGrp="1"/>
          </p:cNvSpPr>
          <p:nvPr>
            <p:ph type="title"/>
          </p:nvPr>
        </p:nvSpPr>
        <p:spPr>
          <a:xfrm>
            <a:off x="882080" y="226279"/>
            <a:ext cx="10427840" cy="806893"/>
          </a:xfrm>
        </p:spPr>
        <p:txBody>
          <a:bodyPr>
            <a:normAutofit/>
          </a:bodyPr>
          <a:lstStyle/>
          <a:p>
            <a:pPr algn="ctr"/>
            <a:r>
              <a:rPr lang="en-US" dirty="0"/>
              <a:t>Simple Model Evaluation – Correct Birds</a:t>
            </a:r>
          </a:p>
        </p:txBody>
      </p:sp>
      <p:pic>
        <p:nvPicPr>
          <p:cNvPr id="5" name="Picture 4">
            <a:extLst>
              <a:ext uri="{FF2B5EF4-FFF2-40B4-BE49-F238E27FC236}">
                <a16:creationId xmlns:a16="http://schemas.microsoft.com/office/drawing/2014/main" id="{DD785701-909F-A6F2-43FD-69FD8FAA0E22}"/>
              </a:ext>
            </a:extLst>
          </p:cNvPr>
          <p:cNvPicPr>
            <a:picLocks noChangeAspect="1"/>
          </p:cNvPicPr>
          <p:nvPr/>
        </p:nvPicPr>
        <p:blipFill rotWithShape="1">
          <a:blip r:embed="rId3"/>
          <a:srcRect l="40071" r="39726"/>
          <a:stretch/>
        </p:blipFill>
        <p:spPr>
          <a:xfrm>
            <a:off x="1335719" y="1089563"/>
            <a:ext cx="2059792" cy="2286369"/>
          </a:xfrm>
          <a:prstGeom prst="rect">
            <a:avLst/>
          </a:prstGeom>
        </p:spPr>
      </p:pic>
      <p:pic>
        <p:nvPicPr>
          <p:cNvPr id="10" name="Picture 9">
            <a:extLst>
              <a:ext uri="{FF2B5EF4-FFF2-40B4-BE49-F238E27FC236}">
                <a16:creationId xmlns:a16="http://schemas.microsoft.com/office/drawing/2014/main" id="{9F04F24A-85CA-128B-C297-A749A8719DE6}"/>
              </a:ext>
            </a:extLst>
          </p:cNvPr>
          <p:cNvPicPr>
            <a:picLocks noChangeAspect="1"/>
          </p:cNvPicPr>
          <p:nvPr/>
        </p:nvPicPr>
        <p:blipFill rotWithShape="1">
          <a:blip r:embed="rId4"/>
          <a:srcRect l="40130" r="40130"/>
          <a:stretch/>
        </p:blipFill>
        <p:spPr>
          <a:xfrm>
            <a:off x="1168896" y="3674027"/>
            <a:ext cx="2162549" cy="2456580"/>
          </a:xfrm>
          <a:prstGeom prst="rect">
            <a:avLst/>
          </a:prstGeom>
        </p:spPr>
      </p:pic>
      <p:sp>
        <p:nvSpPr>
          <p:cNvPr id="18" name="TextBox 17">
            <a:extLst>
              <a:ext uri="{FF2B5EF4-FFF2-40B4-BE49-F238E27FC236}">
                <a16:creationId xmlns:a16="http://schemas.microsoft.com/office/drawing/2014/main" id="{3F0C80C6-F0EA-4408-1C11-BD4ED53DFBB3}"/>
              </a:ext>
            </a:extLst>
          </p:cNvPr>
          <p:cNvSpPr txBox="1"/>
          <p:nvPr/>
        </p:nvSpPr>
        <p:spPr>
          <a:xfrm>
            <a:off x="4909457" y="1436940"/>
            <a:ext cx="6536872"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Good Classification</a:t>
            </a:r>
          </a:p>
          <a:p>
            <a:pPr marL="742950" lvl="1" indent="-285750">
              <a:buFont typeface="Arial" panose="020B0604020202020204" pitchFamily="34" charset="0"/>
              <a:buChar char="•"/>
            </a:pPr>
            <a:r>
              <a:rPr lang="en-US" sz="2400" dirty="0"/>
              <a:t>Large, colorful patches</a:t>
            </a:r>
          </a:p>
          <a:p>
            <a:pPr marL="742950" lvl="1" indent="-285750">
              <a:buFont typeface="Arial" panose="020B0604020202020204" pitchFamily="34" charset="0"/>
              <a:buChar char="•"/>
            </a:pPr>
            <a:r>
              <a:rPr lang="en-US" sz="2400" dirty="0"/>
              <a:t>Specific poses (i.e. flying)</a:t>
            </a:r>
          </a:p>
          <a:p>
            <a:pPr marL="742950" lvl="1" indent="-285750">
              <a:buFont typeface="Arial" panose="020B0604020202020204" pitchFamily="34" charset="0"/>
              <a:buChar char="•"/>
            </a:pPr>
            <a:r>
              <a:rPr lang="en-US" sz="2400" dirty="0"/>
              <a:t>Unique characteristics (Quail’s Crest)</a:t>
            </a:r>
          </a:p>
          <a:p>
            <a:pPr marL="742950" lvl="1" indent="-285750">
              <a:buFont typeface="Arial" panose="020B0604020202020204" pitchFamily="34" charset="0"/>
              <a:buChar char="•"/>
            </a:pPr>
            <a:r>
              <a:rPr lang="en-US" sz="2400" dirty="0"/>
              <a:t>Full bird bodies</a:t>
            </a:r>
          </a:p>
        </p:txBody>
      </p:sp>
      <p:sp>
        <p:nvSpPr>
          <p:cNvPr id="22" name="TextBox 21">
            <a:extLst>
              <a:ext uri="{FF2B5EF4-FFF2-40B4-BE49-F238E27FC236}">
                <a16:creationId xmlns:a16="http://schemas.microsoft.com/office/drawing/2014/main" id="{158DC34F-0BBB-E3B6-7C45-69297F5CCFE8}"/>
              </a:ext>
            </a:extLst>
          </p:cNvPr>
          <p:cNvSpPr txBox="1"/>
          <p:nvPr/>
        </p:nvSpPr>
        <p:spPr>
          <a:xfrm>
            <a:off x="5012871" y="3695725"/>
            <a:ext cx="6536872"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Bad Classification</a:t>
            </a:r>
          </a:p>
          <a:p>
            <a:pPr marL="742950" lvl="1" indent="-285750">
              <a:buFont typeface="Arial" panose="020B0604020202020204" pitchFamily="34" charset="0"/>
              <a:buChar char="•"/>
            </a:pPr>
            <a:r>
              <a:rPr lang="en-US" sz="2400" dirty="0"/>
              <a:t>Muted Colors</a:t>
            </a:r>
          </a:p>
          <a:p>
            <a:pPr marL="742950" lvl="1" indent="-285750">
              <a:buFont typeface="Arial" panose="020B0604020202020204" pitchFamily="34" charset="0"/>
              <a:buChar char="•"/>
            </a:pPr>
            <a:r>
              <a:rPr lang="en-US" sz="2400" dirty="0"/>
              <a:t>Close Cropped Images</a:t>
            </a:r>
          </a:p>
          <a:p>
            <a:pPr marL="742950" lvl="1"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435564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87E3F-529F-7E21-0F5E-3430F082D706}"/>
              </a:ext>
            </a:extLst>
          </p:cNvPr>
          <p:cNvSpPr>
            <a:spLocks noGrp="1"/>
          </p:cNvSpPr>
          <p:nvPr>
            <p:ph type="title"/>
          </p:nvPr>
        </p:nvSpPr>
        <p:spPr>
          <a:xfrm>
            <a:off x="849758" y="609602"/>
            <a:ext cx="10427840" cy="772884"/>
          </a:xfrm>
        </p:spPr>
        <p:txBody>
          <a:bodyPr/>
          <a:lstStyle/>
          <a:p>
            <a:pPr algn="ctr"/>
            <a:r>
              <a:rPr lang="en-US" dirty="0"/>
              <a:t>Proposed Improvements</a:t>
            </a:r>
          </a:p>
        </p:txBody>
      </p:sp>
      <p:sp>
        <p:nvSpPr>
          <p:cNvPr id="3" name="Content Placeholder 2">
            <a:extLst>
              <a:ext uri="{FF2B5EF4-FFF2-40B4-BE49-F238E27FC236}">
                <a16:creationId xmlns:a16="http://schemas.microsoft.com/office/drawing/2014/main" id="{90531EE7-6439-BA82-06D8-958BA16154E2}"/>
              </a:ext>
            </a:extLst>
          </p:cNvPr>
          <p:cNvSpPr>
            <a:spLocks noGrp="1"/>
          </p:cNvSpPr>
          <p:nvPr>
            <p:ph idx="1"/>
          </p:nvPr>
        </p:nvSpPr>
        <p:spPr>
          <a:xfrm>
            <a:off x="849758" y="1763486"/>
            <a:ext cx="10427841" cy="2111828"/>
          </a:xfrm>
        </p:spPr>
        <p:txBody>
          <a:bodyPr>
            <a:normAutofit/>
          </a:bodyPr>
          <a:lstStyle/>
          <a:p>
            <a:r>
              <a:rPr lang="en-US" sz="2800" dirty="0"/>
              <a:t>Increase Model Complexity</a:t>
            </a:r>
          </a:p>
          <a:p>
            <a:pPr marL="560070" lvl="1" indent="-285750">
              <a:buFont typeface="Arial" panose="020B0604020202020204" pitchFamily="34" charset="0"/>
              <a:buChar char="•"/>
            </a:pPr>
            <a:r>
              <a:rPr lang="en-US" sz="2400" i="0" dirty="0"/>
              <a:t>Add more CNN layers to differentiate features more</a:t>
            </a:r>
          </a:p>
          <a:p>
            <a:pPr marL="560070" lvl="1" indent="-285750">
              <a:buFont typeface="Arial" panose="020B0604020202020204" pitchFamily="34" charset="0"/>
              <a:buChar char="•"/>
            </a:pPr>
            <a:r>
              <a:rPr lang="en-US" sz="2400" i="0" dirty="0"/>
              <a:t>Add an additional fully connected layer to differentiate final image evaluation</a:t>
            </a:r>
          </a:p>
        </p:txBody>
      </p:sp>
      <p:sp>
        <p:nvSpPr>
          <p:cNvPr id="4" name="Content Placeholder 2">
            <a:extLst>
              <a:ext uri="{FF2B5EF4-FFF2-40B4-BE49-F238E27FC236}">
                <a16:creationId xmlns:a16="http://schemas.microsoft.com/office/drawing/2014/main" id="{F93CCDFA-70E0-0CB8-38DA-C6FBA1EFC079}"/>
              </a:ext>
            </a:extLst>
          </p:cNvPr>
          <p:cNvSpPr txBox="1">
            <a:spLocks/>
          </p:cNvSpPr>
          <p:nvPr/>
        </p:nvSpPr>
        <p:spPr>
          <a:xfrm>
            <a:off x="914401" y="3875314"/>
            <a:ext cx="10427841" cy="211182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Risk Evaluation</a:t>
            </a:r>
          </a:p>
          <a:p>
            <a:pPr marL="560070" lvl="1" indent="-285750">
              <a:buFont typeface="Arial" panose="020B0604020202020204" pitchFamily="34" charset="0"/>
              <a:buChar char="•"/>
            </a:pPr>
            <a:r>
              <a:rPr lang="en-US" sz="2400" i="0" dirty="0"/>
              <a:t>Simple model already overfitting data</a:t>
            </a:r>
          </a:p>
          <a:p>
            <a:pPr marL="560070" lvl="1" indent="-285750">
              <a:buFont typeface="Arial" panose="020B0604020202020204" pitchFamily="34" charset="0"/>
              <a:buChar char="•"/>
            </a:pPr>
            <a:r>
              <a:rPr lang="en-US" sz="2400" i="0" dirty="0"/>
              <a:t>Added Dropout layer to mitigate this</a:t>
            </a:r>
          </a:p>
        </p:txBody>
      </p:sp>
    </p:spTree>
    <p:extLst>
      <p:ext uri="{BB962C8B-B14F-4D97-AF65-F5344CB8AC3E}">
        <p14:creationId xmlns:p14="http://schemas.microsoft.com/office/powerpoint/2010/main" val="1875243262"/>
      </p:ext>
    </p:extLst>
  </p:cSld>
  <p:clrMapOvr>
    <a:masterClrMapping/>
  </p:clrMapOvr>
</p:sld>
</file>

<file path=ppt/theme/theme1.xml><?xml version="1.0" encoding="utf-8"?>
<a:theme xmlns:a="http://schemas.openxmlformats.org/drawingml/2006/main" name="VaultVTI">
  <a:themeElements>
    <a:clrScheme name="AnalogousFromLightSeedRightStep">
      <a:dk1>
        <a:srgbClr val="000000"/>
      </a:dk1>
      <a:lt1>
        <a:srgbClr val="FFFFFF"/>
      </a:lt1>
      <a:dk2>
        <a:srgbClr val="3B3222"/>
      </a:dk2>
      <a:lt2>
        <a:srgbClr val="E8E2E4"/>
      </a:lt2>
      <a:accent1>
        <a:srgbClr val="81AA9C"/>
      </a:accent1>
      <a:accent2>
        <a:srgbClr val="75A8AC"/>
      </a:accent2>
      <a:accent3>
        <a:srgbClr val="88A4BF"/>
      </a:accent3>
      <a:accent4>
        <a:srgbClr val="7F85BA"/>
      </a:accent4>
      <a:accent5>
        <a:srgbClr val="A596C6"/>
      </a:accent5>
      <a:accent6>
        <a:srgbClr val="AA7FBA"/>
      </a:accent6>
      <a:hlink>
        <a:srgbClr val="AE6981"/>
      </a:hlink>
      <a:folHlink>
        <a:srgbClr val="7F7F7F"/>
      </a:folHlink>
    </a:clrScheme>
    <a:fontScheme name="Custom 5">
      <a:majorFont>
        <a:latin typeface="Georgia Pro Light"/>
        <a:ea typeface=""/>
        <a:cs typeface=""/>
      </a:majorFont>
      <a:minorFont>
        <a:latin typeface="Georgi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ultVTI" id="{144E1EB0-F9F9-4F8D-8264-A2820BA0C47A}" vid="{3A992A48-7697-4A22-A884-B4A11E6218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1679</TotalTime>
  <Words>734</Words>
  <Application>Microsoft Office PowerPoint</Application>
  <PresentationFormat>Widescreen</PresentationFormat>
  <Paragraphs>85</Paragraphs>
  <Slides>15</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Georgia Pro Light</vt:lpstr>
      <vt:lpstr>Inter</vt:lpstr>
      <vt:lpstr>VaultVTI</vt:lpstr>
      <vt:lpstr>Classifying Bird Species With Image Recognition</vt:lpstr>
      <vt:lpstr>Problem Description</vt:lpstr>
      <vt:lpstr>Dataset</vt:lpstr>
      <vt:lpstr>Base Model Performance</vt:lpstr>
      <vt:lpstr>Simple Model Performance</vt:lpstr>
      <vt:lpstr>Simple Model Evaluation – Fit of Model</vt:lpstr>
      <vt:lpstr>Simple Model Evaluation – Misclassified Birds</vt:lpstr>
      <vt:lpstr>Simple Model Evaluation – Correct Birds</vt:lpstr>
      <vt:lpstr>Proposed Improvements</vt:lpstr>
      <vt:lpstr>Complex Model Evaluation</vt:lpstr>
      <vt:lpstr>Progressive Resizing</vt:lpstr>
      <vt:lpstr>Progressive Model Evaluation</vt:lpstr>
      <vt:lpstr>Additional Images</vt:lpstr>
      <vt:lpstr>Additional Image Evaluation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Classifying Bird Species With Image Recognition</dc:title>
  <dc:creator>Sean McManus</dc:creator>
  <cp:lastModifiedBy>Brendon Bottle</cp:lastModifiedBy>
  <cp:revision>7</cp:revision>
  <dcterms:created xsi:type="dcterms:W3CDTF">2024-03-06T23:48:54Z</dcterms:created>
  <dcterms:modified xsi:type="dcterms:W3CDTF">2024-03-10T01:15:49Z</dcterms:modified>
</cp:coreProperties>
</file>